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6"/>
  </p:notesMasterIdLst>
  <p:sldIdLst>
    <p:sldId id="258" r:id="rId4"/>
    <p:sldId id="373" r:id="rId5"/>
    <p:sldId id="259" r:id="rId7"/>
    <p:sldId id="291" r:id="rId8"/>
    <p:sldId id="270" r:id="rId9"/>
    <p:sldId id="271" r:id="rId10"/>
    <p:sldId id="290" r:id="rId11"/>
    <p:sldId id="275" r:id="rId12"/>
    <p:sldId id="272" r:id="rId13"/>
    <p:sldId id="307" r:id="rId14"/>
    <p:sldId id="276" r:id="rId15"/>
    <p:sldId id="321" r:id="rId16"/>
    <p:sldId id="333" r:id="rId17"/>
    <p:sldId id="345" r:id="rId18"/>
    <p:sldId id="274" r:id="rId19"/>
    <p:sldId id="347" r:id="rId20"/>
    <p:sldId id="348" r:id="rId21"/>
    <p:sldId id="354" r:id="rId22"/>
    <p:sldId id="364" r:id="rId23"/>
    <p:sldId id="279" r:id="rId24"/>
    <p:sldId id="281" r:id="rId25"/>
    <p:sldId id="358" r:id="rId26"/>
    <p:sldId id="356" r:id="rId27"/>
    <p:sldId id="357" r:id="rId28"/>
    <p:sldId id="360" r:id="rId29"/>
    <p:sldId id="280" r:id="rId30"/>
    <p:sldId id="286" r:id="rId31"/>
  </p:sldIdLst>
  <p:sldSz cx="9144000" cy="6858000" type="screen4x3"/>
  <p:notesSz cx="6858000" cy="9144000"/>
  <p:custDataLst>
    <p:tags r:id="rId35"/>
  </p:custData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2500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2500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2500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2500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2500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2500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2500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2500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250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2573"/>
    <p:restoredTop sz="94660"/>
  </p:normalViewPr>
  <p:slideViewPr>
    <p:cSldViewPr showGuides="1">
      <p:cViewPr>
        <p:scale>
          <a:sx n="66" d="100"/>
          <a:sy n="66" d="100"/>
        </p:scale>
        <p:origin x="-1284" y="-684"/>
      </p:cViewPr>
      <p:guideLst>
        <p:guide orient="horz" pos="2255"/>
        <p:guide pos="309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 Type="http://schemas.openxmlformats.org/officeDocument/2006/relationships/slide" Target="slides/slide2.xml"/><Relationship Id="rId4" Type="http://schemas.openxmlformats.org/officeDocument/2006/relationships/slide" Target="slides/slide1.xml"/><Relationship Id="rId35" Type="http://schemas.openxmlformats.org/officeDocument/2006/relationships/tags" Target="tags/tag10.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atin typeface="微软雅黑" panose="020B0503020204020204" charset="-122"/>
                <a:ea typeface="微软雅黑" panose="020B0503020204020204" charset="-122"/>
                <a:sym typeface="+mn-ea"/>
              </a:rPr>
              <a:t>黑色是实际的概率分布，绿色是生成的</a:t>
            </a:r>
            <a:r>
              <a:rPr lang="zh-CN">
                <a:latin typeface="微软雅黑" panose="020B0503020204020204" charset="-122"/>
                <a:ea typeface="微软雅黑" panose="020B0503020204020204" charset="-122"/>
                <a:sym typeface="+mn-ea"/>
              </a:rPr>
              <a:t>概率分布，蓝色是</a:t>
            </a:r>
            <a:r>
              <a:rPr lang="en-US" altLang="zh-CN">
                <a:latin typeface="微软雅黑" panose="020B0503020204020204" charset="-122"/>
                <a:ea typeface="微软雅黑" panose="020B0503020204020204" charset="-122"/>
                <a:sym typeface="+mn-ea"/>
              </a:rPr>
              <a:t>Discriminator</a:t>
            </a:r>
            <a:r>
              <a:rPr lang="zh-CN" altLang="en-US">
                <a:latin typeface="微软雅黑" panose="020B0503020204020204" charset="-122"/>
                <a:ea typeface="微软雅黑" panose="020B0503020204020204" charset="-122"/>
                <a:sym typeface="+mn-ea"/>
              </a:rPr>
              <a:t>区分的概率分布</a:t>
            </a:r>
            <a:endParaRPr lang="zh-CN" altLang="en-US">
              <a:latin typeface="微软雅黑" panose="020B0503020204020204" charset="-122"/>
              <a:ea typeface="微软雅黑" panose="020B0503020204020204"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a:p>
            <a:endParaRPr lang="zh-CN" altLang="en-US">
              <a:sym typeface="+mn-ea"/>
            </a:endParaRPr>
          </a:p>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空间解耦性</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atin typeface="微软雅黑" panose="020B0503020204020204" charset="-122"/>
                <a:ea typeface="微软雅黑" panose="020B0503020204020204" charset="-122"/>
                <a:sym typeface="+mn-ea"/>
              </a:rPr>
              <a:t>黑色是实际的概率分布，绿色是生成的</a:t>
            </a:r>
            <a:r>
              <a:rPr lang="zh-CN">
                <a:latin typeface="微软雅黑" panose="020B0503020204020204" charset="-122"/>
                <a:ea typeface="微软雅黑" panose="020B0503020204020204" charset="-122"/>
                <a:sym typeface="+mn-ea"/>
              </a:rPr>
              <a:t>概率分布，蓝色是</a:t>
            </a:r>
            <a:r>
              <a:rPr lang="en-US" altLang="zh-CN">
                <a:latin typeface="微软雅黑" panose="020B0503020204020204" charset="-122"/>
                <a:ea typeface="微软雅黑" panose="020B0503020204020204" charset="-122"/>
                <a:sym typeface="+mn-ea"/>
              </a:rPr>
              <a:t>Discriminator</a:t>
            </a:r>
            <a:r>
              <a:rPr lang="zh-CN" altLang="en-US">
                <a:latin typeface="微软雅黑" panose="020B0503020204020204" charset="-122"/>
                <a:ea typeface="微软雅黑" panose="020B0503020204020204" charset="-122"/>
                <a:sym typeface="+mn-ea"/>
              </a:rPr>
              <a:t>区分的概率分布</a:t>
            </a:r>
            <a:endParaRPr lang="zh-CN" altLang="en-US">
              <a:latin typeface="微软雅黑" panose="020B0503020204020204" charset="-122"/>
              <a:ea typeface="微软雅黑" panose="020B0503020204020204"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b="1">
              <a:sym typeface="+mn-e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如图</a:t>
            </a:r>
            <a:r>
              <a:rPr lang="en-US" altLang="zh-CN"/>
              <a:t>a</a:t>
            </a:r>
            <a:endParaRPr lang="en-US" altLang="zh-CN"/>
          </a:p>
          <a:p>
            <a:r>
              <a:rPr lang="en-US" altLang="zh-CN"/>
              <a:t>1</a:t>
            </a:r>
            <a:r>
              <a:rPr lang="zh-CN" altLang="en-US"/>
              <a:t>、黑箱模型，生成过程各种概念的解释比较欠缺；</a:t>
            </a:r>
            <a:endParaRPr lang="zh-CN" altLang="en-US"/>
          </a:p>
          <a:p>
            <a:r>
              <a:rPr lang="en-US" altLang="zh-CN"/>
              <a:t>2</a:t>
            </a:r>
            <a:r>
              <a:rPr lang="zh-CN" altLang="en-US"/>
              <a:t>、不解耦：隐码生成随机图像，在隐空间某一个方向上移动编码会同时造成图像多个属性的变化，属性的杂糅。</a:t>
            </a:r>
            <a:endParaRPr lang="zh-CN" altLang="en-US"/>
          </a:p>
          <a:p>
            <a:endParaRPr lang="zh-CN" altLang="en-US"/>
          </a:p>
          <a:p>
            <a:endParaRPr lang="zh-CN" altLang="en-US"/>
          </a:p>
          <a:p>
            <a:r>
              <a:rPr lang="en-US" altLang="zh-CN"/>
              <a:t>1</a:t>
            </a:r>
            <a:r>
              <a:rPr lang="zh-CN" altLang="en-US"/>
              <a:t>、分</a:t>
            </a:r>
            <a:r>
              <a:rPr lang="en-US" altLang="zh-CN">
                <a:sym typeface="+mn-ea"/>
              </a:rPr>
              <a:t>层</a:t>
            </a:r>
            <a:r>
              <a:rPr lang="zh-CN" altLang="en-US">
                <a:sym typeface="+mn-ea"/>
              </a:rPr>
              <a:t>控制</a:t>
            </a:r>
            <a:r>
              <a:rPr lang="en-US" altLang="zh-CN">
                <a:sym typeface="+mn-ea"/>
              </a:rPr>
              <a:t>视觉特征</a:t>
            </a:r>
            <a:r>
              <a:rPr lang="zh-CN" altLang="en-US">
                <a:sym typeface="+mn-ea"/>
              </a:rPr>
              <a:t>，</a:t>
            </a:r>
            <a:r>
              <a:rPr lang="en-US" altLang="zh-CN"/>
              <a:t>分别修改每一层级的输入，</a:t>
            </a:r>
            <a:r>
              <a:rPr lang="zh-CN" altLang="en-US">
                <a:sym typeface="+mn-ea"/>
              </a:rPr>
              <a:t>无监督分离</a:t>
            </a:r>
            <a:r>
              <a:rPr lang="zh-CN" altLang="en-US">
                <a:sym typeface="+mn-ea"/>
              </a:rPr>
              <a:t>如表情、身份</a:t>
            </a:r>
            <a:r>
              <a:rPr lang="zh-CN" altLang="en-US">
                <a:sym typeface="+mn-ea"/>
              </a:rPr>
              <a:t>图像属性，以及像雀斑头发等细节</a:t>
            </a:r>
            <a:endParaRPr lang="zh-CN" altLang="en-US"/>
          </a:p>
          <a:p>
            <a:r>
              <a:rPr lang="en-US" altLang="zh-CN"/>
              <a:t>2</a:t>
            </a:r>
            <a:r>
              <a:rPr lang="zh-CN" altLang="en-US"/>
              <a:t>、</a:t>
            </a:r>
            <a:r>
              <a:rPr lang="en-US" altLang="zh-CN"/>
              <a:t>Z</a:t>
            </a:r>
            <a:r>
              <a:rPr lang="zh-CN" altLang="en-US"/>
              <a:t>通过</a:t>
            </a:r>
            <a:r>
              <a:rPr lang="en-US" altLang="zh-CN"/>
              <a:t>Mapping Network</a:t>
            </a:r>
            <a:r>
              <a:rPr lang="zh-CN" altLang="en-US"/>
              <a:t>生成中间隐码</a:t>
            </a:r>
            <a:r>
              <a:rPr lang="en-US" altLang="zh-CN"/>
              <a:t>W</a:t>
            </a:r>
            <a:endParaRPr lang="zh-CN" altLang="en-US"/>
          </a:p>
          <a:p>
            <a:r>
              <a:rPr lang="en-US" altLang="zh-CN"/>
              <a:t>3</a:t>
            </a:r>
            <a:r>
              <a:rPr lang="zh-CN" altLang="en-US"/>
              <a:t>、使用感知路径长度和线性可分性来量化解耦程度</a:t>
            </a:r>
            <a:endParaRPr lang="zh-CN" altLang="en-US"/>
          </a:p>
          <a:p>
            <a:r>
              <a:rPr lang="en-US" altLang="zh-CN"/>
              <a:t>4</a:t>
            </a:r>
            <a:r>
              <a:rPr lang="zh-CN" altLang="en-US"/>
              <a:t>、</a:t>
            </a:r>
            <a:r>
              <a:rPr lang="en-US" altLang="zh-CN"/>
              <a:t>7w</a:t>
            </a:r>
            <a:r>
              <a:rPr lang="zh-CN" altLang="en-US"/>
              <a:t>张</a:t>
            </a:r>
            <a:r>
              <a:rPr lang="en-US" altLang="zh-CN"/>
              <a:t>1024*1024</a:t>
            </a:r>
            <a:r>
              <a:rPr lang="zh-CN" altLang="en-US"/>
              <a:t>人脸图像的数据集。</a:t>
            </a:r>
            <a:endParaRPr lang="zh-CN" altLang="en-US"/>
          </a:p>
          <a:p>
            <a:endParaRPr lang="zh-CN" altLang="en-US"/>
          </a:p>
          <a:p>
            <a:r>
              <a:rPr lang="zh-CN" altLang="en-US">
                <a:sym typeface="+mn-ea"/>
              </a:rPr>
              <a:t>生成器由映射网络和合成网络组成，后者由</a:t>
            </a:r>
            <a:r>
              <a:rPr lang="en-US" altLang="zh-CN">
                <a:sym typeface="+mn-ea"/>
              </a:rPr>
              <a:t>18</a:t>
            </a:r>
            <a:r>
              <a:rPr lang="zh-CN" altLang="en-US">
                <a:sym typeface="+mn-ea"/>
              </a:rPr>
              <a:t>层，分辨率逐步从</a:t>
            </a:r>
            <a:r>
              <a:rPr lang="en-US" altLang="zh-CN">
                <a:sym typeface="+mn-ea"/>
              </a:rPr>
              <a:t>4*4</a:t>
            </a:r>
            <a:r>
              <a:rPr lang="zh-CN" altLang="en-US">
                <a:sym typeface="+mn-ea"/>
              </a:rPr>
              <a:t>到</a:t>
            </a:r>
            <a:r>
              <a:rPr lang="en-US" altLang="zh-CN">
                <a:sym typeface="+mn-ea"/>
              </a:rPr>
              <a:t>8*8</a:t>
            </a:r>
            <a:r>
              <a:rPr lang="zh-CN" altLang="en-US">
                <a:sym typeface="+mn-ea"/>
              </a:rPr>
              <a:t>最后到</a:t>
            </a:r>
            <a:r>
              <a:rPr lang="en-US" altLang="zh-CN">
                <a:sym typeface="+mn-ea"/>
              </a:rPr>
              <a:t>1024*1024</a:t>
            </a:r>
            <a:endParaRPr lang="zh-CN" altLang="en-US"/>
          </a:p>
          <a:p>
            <a:r>
              <a:rPr lang="en-US" altLang="zh-CN"/>
              <a:t>1</a:t>
            </a:r>
            <a:r>
              <a:rPr lang="zh-CN" altLang="en-US"/>
              <a:t>、</a:t>
            </a:r>
            <a:r>
              <a:rPr lang="zh-CN" altLang="en-US">
                <a:sym typeface="+mn-ea"/>
              </a:rPr>
              <a:t>移除传统输入方法，直接输入可学习的常数，减少特征纠缠</a:t>
            </a:r>
            <a:endParaRPr lang="zh-CN" altLang="en-US">
              <a:sym typeface="+mn-ea"/>
            </a:endParaRPr>
          </a:p>
          <a:p>
            <a:r>
              <a:rPr lang="en-US" altLang="zh-CN">
                <a:sym typeface="+mn-ea"/>
              </a:rPr>
              <a:t>2</a:t>
            </a:r>
            <a:r>
              <a:rPr lang="zh-CN" altLang="en-US">
                <a:sym typeface="+mn-ea"/>
              </a:rPr>
              <a:t>、映射网络由全卷积层组成，由</a:t>
            </a:r>
            <a:r>
              <a:rPr lang="en-US" altLang="zh-CN">
                <a:sym typeface="+mn-ea"/>
              </a:rPr>
              <a:t>Z</a:t>
            </a:r>
            <a:r>
              <a:rPr lang="zh-CN" altLang="en-US">
                <a:sym typeface="+mn-ea"/>
              </a:rPr>
              <a:t>得到</a:t>
            </a:r>
            <a:r>
              <a:rPr lang="en-US" altLang="zh-CN">
                <a:sym typeface="+mn-ea"/>
              </a:rPr>
              <a:t>W</a:t>
            </a:r>
            <a:r>
              <a:rPr lang="zh-CN" altLang="en-US">
                <a:sym typeface="+mn-ea"/>
              </a:rPr>
              <a:t>，</a:t>
            </a:r>
            <a:r>
              <a:rPr lang="en-US" altLang="zh-CN">
                <a:sym typeface="+mn-ea"/>
              </a:rPr>
              <a:t>W</a:t>
            </a:r>
            <a:r>
              <a:rPr lang="zh-CN" altLang="en-US">
                <a:sym typeface="+mn-ea"/>
              </a:rPr>
              <a:t>的不同元素控制不同的属性，</a:t>
            </a:r>
            <a:r>
              <a:rPr lang="zh-CN" altLang="en-US">
                <a:sym typeface="+mn-ea"/>
              </a:rPr>
              <a:t>自由度更高，不需严格遵循训练样本分布，</a:t>
            </a:r>
            <a:r>
              <a:rPr lang="zh-CN" altLang="en-US">
                <a:sym typeface="+mn-ea"/>
              </a:rPr>
              <a:t>解耦</a:t>
            </a:r>
            <a:endParaRPr lang="zh-CN" altLang="en-US">
              <a:sym typeface="+mn-ea"/>
            </a:endParaRPr>
          </a:p>
          <a:p>
            <a:r>
              <a:rPr lang="en-US" altLang="zh-CN">
                <a:sym typeface="+mn-ea"/>
              </a:rPr>
              <a:t>3</a:t>
            </a:r>
            <a:r>
              <a:rPr lang="zh-CN" altLang="en-US">
                <a:sym typeface="+mn-ea"/>
              </a:rPr>
              <a:t>、</a:t>
            </a:r>
            <a:r>
              <a:rPr lang="en-US" altLang="zh-CN">
                <a:sym typeface="+mn-ea"/>
              </a:rPr>
              <a:t>AdaIN</a:t>
            </a:r>
            <a:r>
              <a:rPr lang="zh-CN" altLang="en-US">
                <a:sym typeface="+mn-ea"/>
              </a:rPr>
              <a:t>，首先让输入的</a:t>
            </a:r>
            <a:r>
              <a:rPr lang="en-US" altLang="zh-CN">
                <a:sym typeface="+mn-ea"/>
              </a:rPr>
              <a:t>feature map</a:t>
            </a:r>
            <a:r>
              <a:rPr lang="zh-CN" altLang="en-US">
                <a:sym typeface="+mn-ea"/>
              </a:rPr>
              <a:t>单独归一化，由可学习仿射变换</a:t>
            </a:r>
            <a:r>
              <a:rPr lang="en-US" altLang="zh-CN">
                <a:sym typeface="+mn-ea"/>
              </a:rPr>
              <a:t>A</a:t>
            </a:r>
            <a:r>
              <a:rPr lang="zh-CN" altLang="en-US">
                <a:sym typeface="+mn-ea"/>
              </a:rPr>
              <a:t>学习到表示了</a:t>
            </a:r>
            <a:r>
              <a:rPr lang="en-US" altLang="zh-CN">
                <a:sym typeface="+mn-ea"/>
              </a:rPr>
              <a:t>Style</a:t>
            </a:r>
            <a:r>
              <a:rPr lang="zh-CN" altLang="en-US">
                <a:sym typeface="+mn-ea"/>
              </a:rPr>
              <a:t>的平移因子和缩放因子</a:t>
            </a:r>
            <a:endParaRPr lang="zh-CN" altLang="en-US">
              <a:sym typeface="+mn-ea"/>
            </a:endParaRPr>
          </a:p>
          <a:p>
            <a:r>
              <a:rPr lang="en-US" altLang="zh-CN">
                <a:sym typeface="+mn-ea"/>
              </a:rPr>
              <a:t>4</a:t>
            </a:r>
            <a:r>
              <a:rPr lang="zh-CN" altLang="en-US">
                <a:sym typeface="+mn-ea"/>
              </a:rPr>
              <a:t>、通过引入噪声为生成器生成随机细节，以增强图像真实性、输出多样性，</a:t>
            </a:r>
            <a:r>
              <a:rPr lang="en-US" altLang="zh-CN">
                <a:sym typeface="+mn-ea"/>
              </a:rPr>
              <a:t>B</a:t>
            </a:r>
            <a:r>
              <a:rPr lang="zh-CN" altLang="en-US">
                <a:sym typeface="+mn-ea"/>
              </a:rPr>
              <a:t>表示对噪声的可学习尺度缩放</a:t>
            </a:r>
            <a:endParaRPr lang="zh-CN" altLang="en-US">
              <a:sym typeface="+mn-e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防止网络假设相邻样式是相关的，随机切换确保网络不会学习和依赖于级别之间的相关性</a:t>
            </a:r>
            <a:endParaRPr lang="zh-CN" altLang="en-US"/>
          </a:p>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l"/>
            <a:r>
              <a:rPr lang="zh-CN" altLang="en-US">
                <a:sym typeface="+mn-ea"/>
              </a:rPr>
              <a:t>上图举例男性表征和头发长度，长发男少见所以数据分布确实，</a:t>
            </a:r>
            <a:r>
              <a:rPr lang="en-US" altLang="zh-CN">
                <a:sym typeface="+mn-ea"/>
              </a:rPr>
              <a:t>Z</a:t>
            </a:r>
            <a:r>
              <a:rPr lang="zh-CN" altLang="en-US">
                <a:sym typeface="+mn-ea"/>
              </a:rPr>
              <a:t>为了反映这种缺失不得不产生曲线映射，以防止一些无效采样，而映射到</a:t>
            </a:r>
            <a:r>
              <a:rPr lang="en-US" altLang="zh-CN">
                <a:sym typeface="+mn-ea"/>
              </a:rPr>
              <a:t>W</a:t>
            </a:r>
            <a:r>
              <a:rPr lang="zh-CN" altLang="en-US">
                <a:sym typeface="+mn-ea"/>
              </a:rPr>
              <a:t>则可以减少这种弯曲</a:t>
            </a:r>
            <a:endParaRPr lang="zh-CN" altLang="en-US">
              <a:sym typeface="+mn-ea"/>
            </a:endParaRPr>
          </a:p>
          <a:p>
            <a:pPr algn="l"/>
            <a:endParaRPr lang="zh-CN" altLang="en-US"/>
          </a:p>
          <a:p>
            <a:pPr algn="l"/>
            <a:r>
              <a:rPr lang="zh-CN" altLang="en-US"/>
              <a:t>解耦更有利有图像生成</a:t>
            </a:r>
            <a:endParaRPr lang="zh-CN" altLang="en-US"/>
          </a:p>
          <a:p>
            <a:pPr algn="l"/>
            <a:endParaRPr lang="zh-CN" altLang="en-US"/>
          </a:p>
          <a:p>
            <a:r>
              <a:rPr lang="en-US" altLang="zh-CN"/>
              <a:t>1</a:t>
            </a:r>
            <a:r>
              <a:rPr lang="zh-CN" altLang="en-US"/>
              <a:t>、插值在隐空间会发生非线性变化，一些额外的特征会出现在插值，这种变化的剧烈程度可以反映空间的耦合程度</a:t>
            </a:r>
            <a:endParaRPr lang="zh-CN" altLang="en-US"/>
          </a:p>
          <a:p>
            <a:r>
              <a:rPr lang="zh-CN" altLang="en-US"/>
              <a:t>将隐编码插值路径细分为很多个小段分别插值，求得这些细分插值图像差异距离的期望，</a:t>
            </a:r>
            <a:r>
              <a:rPr lang="en-US" altLang="zh-CN"/>
              <a:t>lerp</a:t>
            </a:r>
            <a:r>
              <a:rPr lang="zh-CN" altLang="en-US"/>
              <a:t>表示线性插值，对于</a:t>
            </a:r>
            <a:r>
              <a:rPr lang="en-US" altLang="zh-CN"/>
              <a:t>Z</a:t>
            </a:r>
            <a:r>
              <a:rPr lang="zh-CN" altLang="en-US"/>
              <a:t>用</a:t>
            </a:r>
            <a:r>
              <a:rPr lang="en-US" altLang="zh-CN"/>
              <a:t>slerp</a:t>
            </a:r>
            <a:r>
              <a:rPr lang="zh-CN" altLang="en-US"/>
              <a:t>球面插值，</a:t>
            </a:r>
            <a:r>
              <a:rPr lang="en-US" altLang="zh-CN"/>
              <a:t>t</a:t>
            </a:r>
            <a:r>
              <a:rPr lang="zh-CN" altLang="en-US"/>
              <a:t>服从均匀分布，小段长度可以去</a:t>
            </a:r>
            <a:r>
              <a:rPr lang="en-US" altLang="zh-CN"/>
              <a:t>10e-4</a:t>
            </a:r>
            <a:endParaRPr lang="en-US" altLang="zh-CN"/>
          </a:p>
          <a:p>
            <a:endParaRPr lang="zh-CN" altLang="en-US"/>
          </a:p>
          <a:p>
            <a:r>
              <a:rPr lang="en-US" altLang="zh-CN"/>
              <a:t>2</a:t>
            </a:r>
            <a:r>
              <a:rPr lang="zh-CN" altLang="en-US"/>
              <a:t>、</a:t>
            </a:r>
            <a:r>
              <a:rPr lang="zh-CN" altLang="en-US">
                <a:sym typeface="+mn-ea"/>
              </a:rPr>
              <a:t>假定解耦空间每个变化因子对应有方向向量，那么线性超平面可以将隐空间点分割成两个不同的集合，这种可行程度可以反映耦合程度</a:t>
            </a:r>
            <a:endParaRPr lang="zh-CN" altLang="en-US">
              <a:sym typeface="+mn-ea"/>
            </a:endParaRPr>
          </a:p>
          <a:p>
            <a:r>
              <a:rPr lang="zh-CN" altLang="en-US"/>
              <a:t>利用带标签的数据集为</a:t>
            </a:r>
            <a:r>
              <a:rPr lang="en-US" altLang="zh-CN"/>
              <a:t>N</a:t>
            </a:r>
            <a:r>
              <a:rPr lang="zh-CN" altLang="en-US"/>
              <a:t>个二元属性（性别）训练</a:t>
            </a:r>
            <a:r>
              <a:rPr lang="en-US" altLang="zh-CN"/>
              <a:t>N</a:t>
            </a:r>
            <a:r>
              <a:rPr lang="zh-CN" altLang="en-US"/>
              <a:t>个二分类器，训练完成后，对</a:t>
            </a:r>
            <a:r>
              <a:rPr lang="en-US" altLang="zh-CN"/>
              <a:t>StyleGAN</a:t>
            </a:r>
            <a:r>
              <a:rPr lang="zh-CN" altLang="en-US"/>
              <a:t>生成的图像进行分类，对每个属性的分类结果作为</a:t>
            </a:r>
            <a:r>
              <a:rPr lang="en-US" altLang="zh-CN"/>
              <a:t>gt</a:t>
            </a:r>
            <a:endParaRPr lang="en-US" altLang="zh-CN"/>
          </a:p>
          <a:p>
            <a:r>
              <a:rPr lang="zh-CN" altLang="en-US"/>
              <a:t>同时使用线性</a:t>
            </a:r>
            <a:r>
              <a:rPr lang="en-US" altLang="zh-CN"/>
              <a:t>SVM</a:t>
            </a:r>
            <a:r>
              <a:rPr lang="zh-CN" altLang="en-US"/>
              <a:t>来预测标签，比较预测</a:t>
            </a:r>
            <a:r>
              <a:rPr lang="en-US" altLang="zh-CN"/>
              <a:t>X</a:t>
            </a:r>
            <a:r>
              <a:rPr lang="zh-CN" altLang="en-US"/>
              <a:t>和真值</a:t>
            </a:r>
            <a:r>
              <a:rPr lang="en-US" altLang="zh-CN"/>
              <a:t>Y</a:t>
            </a:r>
            <a:r>
              <a:rPr lang="zh-CN" altLang="en-US"/>
              <a:t>，条件熵H(Y |X)度量超平面将点划分为正确类别的能力，需要多少额外信息，越多耦合度越高</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FID计算真实样本</a:t>
            </a:r>
            <a:r>
              <a:rPr lang="zh-CN" altLang="en-US"/>
              <a:t>、</a:t>
            </a:r>
            <a:r>
              <a:rPr lang="en-US" altLang="zh-CN"/>
              <a:t>生成样本在特征空间之间的距离。预训练的 Inception V3 来提取图片的特征，然后根据均值和协方差来进行距离计算</a:t>
            </a:r>
            <a:endParaRPr lang="en-US" altLang="zh-CN"/>
          </a:p>
          <a:p>
            <a:endParaRPr lang="en-US" altLang="zh-CN"/>
          </a:p>
          <a:p>
            <a:r>
              <a:rPr lang="zh-CN" altLang="en-US"/>
              <a:t>数据集</a:t>
            </a:r>
            <a:endParaRPr lang="en-US" altLang="zh-CN"/>
          </a:p>
          <a:p>
            <a:endParaRPr lang="en-US" altLang="zh-CN"/>
          </a:p>
          <a:p>
            <a:r>
              <a:rPr lang="zh-CN" altLang="en-US">
                <a:sym typeface="+mn-ea"/>
              </a:rPr>
              <a:t>实验定量分析如下，第一个消融实验，第二个是证明本文方法的隐编码解耦性更好，</a:t>
            </a:r>
            <a:r>
              <a:rPr lang="en-US" altLang="zh-CN">
                <a:sym typeface="+mn-ea"/>
              </a:rPr>
              <a:t>end</a:t>
            </a:r>
            <a:r>
              <a:rPr lang="zh-CN" altLang="en-US">
                <a:sym typeface="+mn-ea"/>
              </a:rPr>
              <a:t>表示只取考虑端点</a:t>
            </a:r>
            <a:endParaRPr lang="zh-CN" altLang="en-US">
              <a:sym typeface="+mn-ea"/>
            </a:endParaRPr>
          </a:p>
          <a:p>
            <a:r>
              <a:rPr lang="zh-CN" altLang="en-US">
                <a:sym typeface="+mn-ea"/>
              </a:rPr>
              <a:t>第三个表主要分析</a:t>
            </a:r>
            <a:r>
              <a:rPr lang="en-US" altLang="zh-CN">
                <a:sym typeface="+mn-ea"/>
              </a:rPr>
              <a:t>Z</a:t>
            </a:r>
            <a:r>
              <a:rPr lang="zh-CN" altLang="en-US">
                <a:sym typeface="+mn-ea"/>
              </a:rPr>
              <a:t>和</a:t>
            </a:r>
            <a:r>
              <a:rPr lang="en-US" altLang="zh-CN">
                <a:sym typeface="+mn-ea"/>
              </a:rPr>
              <a:t>W</a:t>
            </a:r>
            <a:r>
              <a:rPr lang="zh-CN" altLang="en-US">
                <a:sym typeface="+mn-ea"/>
              </a:rPr>
              <a:t>以及</a:t>
            </a:r>
            <a:r>
              <a:rPr lang="en-US" altLang="zh-CN">
                <a:sym typeface="+mn-ea"/>
              </a:rPr>
              <a:t>W</a:t>
            </a:r>
            <a:r>
              <a:rPr lang="zh-CN" altLang="en-US">
                <a:sym typeface="+mn-ea"/>
              </a:rPr>
              <a:t>在不同层的输入的不同解耦程度，这个研究是后续反演的基础。</a:t>
            </a:r>
            <a:endParaRPr lang="zh-CN" altLang="en-US">
              <a:sym typeface="+mn-e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约99.9%的生成图像中都能观察到水滴状伪影，差不多从 </a:t>
            </a:r>
            <a:r>
              <a:rPr lang="en-US" altLang="zh-CN"/>
              <a:t>64*64</a:t>
            </a:r>
            <a:r>
              <a:rPr lang="zh-CN" altLang="en-US"/>
              <a:t>分辨率就开始出现</a:t>
            </a:r>
            <a:endParaRPr lang="zh-CN" altLang="en-US"/>
          </a:p>
          <a:p>
            <a:endParaRPr lang="zh-CN" altLang="en-US"/>
          </a:p>
          <a:p>
            <a:r>
              <a:rPr lang="zh-CN" altLang="en-US"/>
              <a:t>总结是</a:t>
            </a:r>
            <a:r>
              <a:rPr lang="en-US" altLang="zh-CN"/>
              <a:t>AdaIN</a:t>
            </a:r>
            <a:r>
              <a:rPr lang="zh-CN" altLang="en-US"/>
              <a:t>的问题，虽然它通过归一化统计将</a:t>
            </a:r>
            <a:r>
              <a:rPr lang="en-US" altLang="zh-CN"/>
              <a:t>Style</a:t>
            </a:r>
            <a:r>
              <a:rPr lang="zh-CN" altLang="en-US"/>
              <a:t>和</a:t>
            </a:r>
            <a:r>
              <a:rPr lang="en-US" altLang="zh-CN"/>
              <a:t>Content</a:t>
            </a:r>
            <a:r>
              <a:rPr lang="zh-CN" altLang="en-US"/>
              <a:t>结合起来，但是它单独对每层做归一化会破坏不同层特征图之间在幅度里传递的信息，水滴就是生成器在归一化数据里隐藏这个信息的手段</a:t>
            </a:r>
            <a:endParaRPr lang="zh-CN" altLang="en-US"/>
          </a:p>
          <a:p>
            <a:endParaRPr lang="zh-CN" altLang="en-US"/>
          </a:p>
          <a:p>
            <a:r>
              <a:rPr lang="zh-CN" altLang="en-US"/>
              <a:t>基于此作者先将</a:t>
            </a:r>
            <a:r>
              <a:rPr lang="en-US" altLang="zh-CN"/>
              <a:t>AdaIN</a:t>
            </a:r>
            <a:r>
              <a:rPr lang="zh-CN" altLang="en-US"/>
              <a:t>拆成调制和归一化两个模块</a:t>
            </a:r>
            <a:endParaRPr lang="zh-CN" altLang="en-US"/>
          </a:p>
          <a:p>
            <a:endParaRPr lang="zh-CN" altLang="en-US"/>
          </a:p>
          <a:p>
            <a:r>
              <a:rPr lang="zh-CN" altLang="en-US"/>
              <a:t>经实验发现偏置</a:t>
            </a:r>
            <a:r>
              <a:rPr lang="en-US" altLang="zh-CN"/>
              <a:t>b</a:t>
            </a:r>
            <a:r>
              <a:rPr lang="zh-CN" altLang="en-US"/>
              <a:t>和噪声会对后面的normalization中的方差幅度有些许影响，将二者移到外面，并</a:t>
            </a:r>
            <a:r>
              <a:rPr lang="zh-CN" altLang="en-US">
                <a:sym typeface="+mn-ea"/>
              </a:rPr>
              <a:t>取消均值</a:t>
            </a:r>
            <a:endParaRPr lang="zh-CN" altLang="en-US">
              <a:sym typeface="+mn-ea"/>
            </a:endParaRPr>
          </a:p>
          <a:p>
            <a:endParaRPr lang="zh-CN" altLang="en-US">
              <a:sym typeface="+mn-ea"/>
            </a:endParaRPr>
          </a:p>
          <a:p>
            <a:r>
              <a:rPr lang="en-US" altLang="zh-CN"/>
              <a:t>AdaIN</a:t>
            </a:r>
            <a:r>
              <a:rPr lang="zh-CN" altLang="en-US"/>
              <a:t>能借助</a:t>
            </a:r>
            <a:r>
              <a:rPr lang="en-US" altLang="zh-CN"/>
              <a:t>Style</a:t>
            </a:r>
            <a:r>
              <a:rPr lang="zh-CN" altLang="en-US"/>
              <a:t>进行特定特征进行缩放，为了保存</a:t>
            </a:r>
            <a:r>
              <a:rPr lang="en-US" altLang="zh-CN"/>
              <a:t>style mixing</a:t>
            </a:r>
            <a:r>
              <a:rPr lang="zh-CN" altLang="en-US"/>
              <a:t>的能力，进一步改进为权值调制，这方式不仅可以使输出的特征图有着经过归一化类似的效果</a:t>
            </a:r>
            <a:endParaRPr lang="zh-CN" altLang="en-US"/>
          </a:p>
          <a:p>
            <a:r>
              <a:rPr lang="zh-CN" altLang="en-US"/>
              <a:t>将尺度参数移到卷积层也可以增加并行运算的速度，加速了大概</a:t>
            </a:r>
            <a:r>
              <a:rPr lang="en-US" altLang="zh-CN"/>
              <a:t>40%</a:t>
            </a:r>
            <a:endParaRPr lang="en-US" altLang="zh-CN"/>
          </a:p>
          <a:p>
            <a:endParaRPr lang="zh-CN" altLang="en-US"/>
          </a:p>
          <a:p>
            <a:r>
              <a:rPr lang="en-US" altLang="zh-CN"/>
              <a:t>d</a:t>
            </a:r>
            <a:r>
              <a:rPr lang="zh-CN" altLang="en-US"/>
              <a:t>就是</a:t>
            </a:r>
            <a:r>
              <a:rPr lang="en-US" altLang="zh-CN"/>
              <a:t>styleGanv2</a:t>
            </a:r>
            <a:r>
              <a:rPr lang="zh-CN" altLang="en-US"/>
              <a:t>的主要网络结构</a:t>
            </a:r>
            <a:endParaRPr lang="zh-CN" altLang="en-US"/>
          </a:p>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部分面部特征如鼻子牙齿等有比较强的位置偏好，作者把这归结于</a:t>
            </a:r>
            <a:r>
              <a:rPr>
                <a:sym typeface="+mn-ea"/>
              </a:rPr>
              <a:t>Progressive growth</a:t>
            </a:r>
            <a:r>
              <a:rPr lang="zh-CN" altLang="en-US"/>
              <a:t>训练方式的问题，</a:t>
            </a:r>
            <a:endParaRPr lang="zh-CN" altLang="en-US"/>
          </a:p>
          <a:p>
            <a:r>
              <a:rPr>
                <a:sym typeface="+mn-ea"/>
              </a:rPr>
              <a:t>Progressive growth</a:t>
            </a:r>
            <a:r>
              <a:rPr lang="zh-CN" altLang="en-US">
                <a:sym typeface="+mn-ea"/>
              </a:rPr>
              <a:t>训练方式是指先稳定训练一个小分辨率的图像，训好了之后再逐步过渡到更高分辨率的图像。</a:t>
            </a:r>
            <a:endParaRPr lang="zh-CN" altLang="en-US">
              <a:sym typeface="+mn-ea"/>
            </a:endParaRPr>
          </a:p>
          <a:p>
            <a:r>
              <a:rPr lang="zh-CN" altLang="en-US">
                <a:sym typeface="+mn-ea"/>
              </a:rPr>
              <a:t>这种方式要求每一个像素点都作为到下一级的一个单独输出单位，迫使中间特征图产生尽量大的频率细节，过高的频率破坏了网络的平移的不变性</a:t>
            </a:r>
            <a:endParaRPr lang="zh-CN" altLang="en-US">
              <a:sym typeface="+mn-ea"/>
            </a:endParaRPr>
          </a:p>
          <a:p>
            <a:endParaRPr lang="zh-CN" altLang="en-US">
              <a:sym typeface="+mn-ea"/>
            </a:endParaRPr>
          </a:p>
          <a:p>
            <a:r>
              <a:rPr lang="zh-CN" altLang="en-US">
                <a:sym typeface="+mn-ea"/>
              </a:rPr>
              <a:t>取消之前</a:t>
            </a:r>
            <a:r>
              <a:rPr lang="en-US" altLang="zh-CN">
                <a:sym typeface="+mn-ea"/>
              </a:rPr>
              <a:t>G</a:t>
            </a:r>
            <a:r>
              <a:rPr lang="zh-CN" altLang="en-US">
                <a:sym typeface="+mn-ea"/>
              </a:rPr>
              <a:t>和</a:t>
            </a:r>
            <a:r>
              <a:rPr lang="en-US" altLang="zh-CN">
                <a:sym typeface="+mn-ea"/>
              </a:rPr>
              <a:t>D</a:t>
            </a:r>
            <a:r>
              <a:rPr lang="zh-CN" altLang="en-US">
                <a:sym typeface="+mn-ea"/>
              </a:rPr>
              <a:t>中的直连的</a:t>
            </a:r>
            <a:r>
              <a:rPr>
                <a:sym typeface="+mn-ea"/>
              </a:rPr>
              <a:t>Progressive growth</a:t>
            </a:r>
            <a:r>
              <a:rPr lang="zh-CN">
                <a:sym typeface="+mn-ea"/>
              </a:rPr>
              <a:t>训练方式，改为下面的一些做法</a:t>
            </a:r>
            <a:endParaRPr lang="zh-CN">
              <a:sym typeface="+mn-ea"/>
            </a:endParaRPr>
          </a:p>
          <a:p>
            <a:endParaRPr lang="zh-CN">
              <a:sym typeface="+mn-ea"/>
            </a:endParaRPr>
          </a:p>
          <a:p>
            <a:r>
              <a:rPr lang="zh-CN">
                <a:sym typeface="+mn-ea"/>
              </a:rPr>
              <a:t>作者分别在</a:t>
            </a:r>
            <a:r>
              <a:rPr lang="en-US" altLang="zh-CN">
                <a:sym typeface="+mn-ea"/>
              </a:rPr>
              <a:t>FFHQ</a:t>
            </a:r>
            <a:r>
              <a:rPr lang="zh-CN" altLang="en-US">
                <a:sym typeface="+mn-ea"/>
              </a:rPr>
              <a:t>和</a:t>
            </a:r>
            <a:r>
              <a:rPr lang="en-US" altLang="zh-CN">
                <a:sym typeface="+mn-ea"/>
              </a:rPr>
              <a:t>LSUN Car</a:t>
            </a:r>
            <a:r>
              <a:rPr lang="zh-CN" altLang="en-US">
                <a:sym typeface="+mn-ea"/>
              </a:rPr>
              <a:t>上</a:t>
            </a:r>
            <a:r>
              <a:rPr lang="zh-CN">
                <a:sym typeface="+mn-ea"/>
              </a:rPr>
              <a:t>做了实验，最后是使用</a:t>
            </a:r>
            <a:r>
              <a:rPr lang="en-US" altLang="zh-CN">
                <a:sym typeface="+mn-ea"/>
              </a:rPr>
              <a:t>skip</a:t>
            </a:r>
            <a:r>
              <a:rPr lang="zh-CN" altLang="en-US">
                <a:sym typeface="+mn-ea"/>
              </a:rPr>
              <a:t>结构的</a:t>
            </a:r>
            <a:r>
              <a:rPr lang="en-US" altLang="zh-CN">
                <a:sym typeface="+mn-ea"/>
              </a:rPr>
              <a:t>G</a:t>
            </a:r>
            <a:r>
              <a:rPr lang="zh-CN" altLang="en-US">
                <a:sym typeface="+mn-ea"/>
              </a:rPr>
              <a:t>和</a:t>
            </a:r>
            <a:r>
              <a:rPr lang="en-US" altLang="zh-CN">
                <a:sym typeface="+mn-ea"/>
              </a:rPr>
              <a:t>residual</a:t>
            </a:r>
            <a:r>
              <a:rPr lang="zh-CN" altLang="en-US">
                <a:sym typeface="+mn-ea"/>
              </a:rPr>
              <a:t>结构的</a:t>
            </a:r>
            <a:r>
              <a:rPr lang="en-US" altLang="zh-CN">
                <a:sym typeface="+mn-ea"/>
              </a:rPr>
              <a:t>D</a:t>
            </a:r>
            <a:endParaRPr lang="en-US" altLang="zh-CN">
              <a:sym typeface="+mn-ea"/>
            </a:endParaRPr>
          </a:p>
          <a:p>
            <a:endParaRPr lang="en-US" altLang="zh-CN">
              <a:sym typeface="+mn-ea"/>
            </a:endParaRPr>
          </a:p>
          <a:p>
            <a:r>
              <a:rPr lang="zh-CN" altLang="en-US">
                <a:sym typeface="+mn-ea"/>
              </a:rPr>
              <a:t>作者也通过一些实验找到了一些提高图像质量和生成器平滑度的优化方法</a:t>
            </a:r>
            <a:endParaRPr lang="en-US" altLang="zh-CN">
              <a:sym typeface="+mn-ea"/>
            </a:endParaRPr>
          </a:p>
          <a:p>
            <a:r>
              <a:rPr lang="zh-CN" altLang="en-US">
                <a:sym typeface="+mn-ea"/>
              </a:rPr>
              <a:t>实验证明正则化项不需要像</a:t>
            </a:r>
            <a:r>
              <a:rPr lang="en-US" altLang="zh-CN">
                <a:sym typeface="+mn-ea"/>
              </a:rPr>
              <a:t>loss</a:t>
            </a:r>
            <a:r>
              <a:rPr lang="zh-CN" altLang="en-US">
                <a:sym typeface="+mn-ea"/>
              </a:rPr>
              <a:t>那样频繁使用，对效果的负面影响也很小</a:t>
            </a:r>
            <a:endParaRPr lang="zh-CN" altLang="en-US">
              <a:sym typeface="+mn-ea"/>
            </a:endParaRPr>
          </a:p>
          <a:p>
            <a:r>
              <a:rPr lang="zh-CN" altLang="en-US">
                <a:sym typeface="+mn-ea"/>
              </a:rPr>
              <a:t>所以对于正则化可以使用</a:t>
            </a:r>
            <a:r>
              <a:rPr lang="en-US" altLang="zh-CN">
                <a:sym typeface="+mn-ea"/>
              </a:rPr>
              <a:t>Lazy Regularzation</a:t>
            </a:r>
            <a:r>
              <a:rPr lang="zh-CN" altLang="en-US">
                <a:sym typeface="+mn-ea"/>
              </a:rPr>
              <a:t>的方式，也就是降低正则化项惩罚的频率，以降低计算成本</a:t>
            </a:r>
            <a:endParaRPr lang="zh-CN" altLang="en-US">
              <a:sym typeface="+mn-ea"/>
            </a:endParaRPr>
          </a:p>
          <a:p>
            <a:endParaRPr lang="zh-CN" altLang="en-US">
              <a:sym typeface="+mn-ea"/>
            </a:endParaRPr>
          </a:p>
          <a:p>
            <a:r>
              <a:rPr lang="zh-CN" altLang="en-US">
                <a:sym typeface="+mn-ea"/>
              </a:rPr>
              <a:t>作者提出了Path length regularization，用来约束隐空间的插值变得更加smooth和线性</a:t>
            </a:r>
            <a:endParaRPr lang="zh-CN" altLang="en-US">
              <a:sym typeface="+mn-ea"/>
            </a:endParaRPr>
          </a:p>
          <a:p>
            <a:r>
              <a:rPr lang="zh-CN" altLang="en-US">
                <a:sym typeface="+mn-ea"/>
              </a:rPr>
              <a:t>简单来说，也就是当在隐空间对隐编码进行插值时，希望其等比例的变化直接反映到图像中去</a:t>
            </a:r>
            <a:endParaRPr lang="zh-CN" altLang="en-US">
              <a:sym typeface="+mn-ea"/>
            </a:endParaRPr>
          </a:p>
          <a:p>
            <a:r>
              <a:rPr lang="zh-CN" altLang="en-US">
                <a:sym typeface="+mn-ea"/>
              </a:rPr>
              <a:t>如下公式，图像生成过程中的局部度量性质由</a:t>
            </a:r>
            <a:r>
              <a:rPr lang="en-US" altLang="zh-CN">
                <a:sym typeface="+mn-ea"/>
              </a:rPr>
              <a:t>w</a:t>
            </a:r>
            <a:r>
              <a:rPr lang="zh-CN" altLang="en-US">
                <a:sym typeface="+mn-ea"/>
              </a:rPr>
              <a:t>的雅可比矩阵获得，</a:t>
            </a:r>
            <a:r>
              <a:rPr lang="zh-CN">
                <a:sym typeface="+mn-ea"/>
              </a:rPr>
              <a:t>约束项表示</a:t>
            </a:r>
            <a:r>
              <a:rPr>
                <a:sym typeface="+mn-ea"/>
              </a:rPr>
              <a:t>随机图像沿雅克比矩阵方向的变化是固定的</a:t>
            </a:r>
            <a:r>
              <a:rPr lang="en-US">
                <a:sym typeface="+mn-ea"/>
              </a:rPr>
              <a:t>a</a:t>
            </a:r>
            <a:r>
              <a:rPr>
                <a:sym typeface="+mn-ea"/>
              </a:rPr>
              <a:t>，也就是说生成空间的平滑性是一致的</a:t>
            </a:r>
            <a:endParaRPr>
              <a:sym typeface="+mn-ea"/>
            </a:endParaRPr>
          </a:p>
          <a:p>
            <a:endParaRPr lang="zh-CN" altLang="en-US">
              <a:sym typeface="+mn-ea"/>
            </a:endParaRPr>
          </a:p>
          <a:p>
            <a:endParaRPr lang="en-US" altLang="zh-CN">
              <a:sym typeface="+mn-ea"/>
            </a:endParaRPr>
          </a:p>
          <a:p>
            <a:endParaRPr lang="en-US" altLang="zh-CN">
              <a:sym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8" name="页脚占位符 7"/>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3" name="页脚占位符 2"/>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8" name="页脚占位符 7"/>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3" name="页脚占位符 2"/>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endParaRPr lang="zh-CN" altLang="en-US" dirty="0">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a:endParaRPr lang="zh-CN" altLang="en-US" dirty="0">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2500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2500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2500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2500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2500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2500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2500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2500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endParaRPr lang="zh-CN" altLang="en-US" dirty="0">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a:endParaRPr lang="zh-CN" altLang="en-US" dirty="0">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2500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2500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2500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2500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2500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2500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2500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2500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3.xml"/><Relationship Id="rId3" Type="http://schemas.openxmlformats.org/officeDocument/2006/relationships/image" Target="../media/image29.GIF"/><Relationship Id="rId2" Type="http://schemas.openxmlformats.org/officeDocument/2006/relationships/image" Target="../media/image28.GIF"/><Relationship Id="rId1" Type="http://schemas.openxmlformats.org/officeDocument/2006/relationships/image" Target="../media/image2.jpe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jpe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2.jpeg"/></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2.jpe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2.jpe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43.png"/><Relationship Id="rId1" Type="http://schemas.openxmlformats.org/officeDocument/2006/relationships/image" Target="../media/image2.jpeg"/></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0.png"/><Relationship Id="rId7" Type="http://schemas.openxmlformats.org/officeDocument/2006/relationships/image" Target="../media/image49.png"/><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3" Type="http://schemas.openxmlformats.org/officeDocument/2006/relationships/image" Target="../media/image45.png"/><Relationship Id="rId2" Type="http://schemas.openxmlformats.org/officeDocument/2006/relationships/image" Target="../media/image44.png"/><Relationship Id="rId10" Type="http://schemas.openxmlformats.org/officeDocument/2006/relationships/notesSlide" Target="../notesSlides/notesSlide15.xml"/><Relationship Id="rId1" Type="http://schemas.openxmlformats.org/officeDocument/2006/relationships/image" Target="../media/image2.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1.png"/><Relationship Id="rId1" Type="http://schemas.openxmlformats.org/officeDocument/2006/relationships/image" Target="../media/image2.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2.jpeg"/></Relationships>
</file>

<file path=ppt/slides/_rels/slide21.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image" Target="../media/image60.png"/><Relationship Id="rId7" Type="http://schemas.openxmlformats.org/officeDocument/2006/relationships/image" Target="../media/image59.png"/><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2.jpeg"/></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2.jpe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2.jpe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0.png"/><Relationship Id="rId2" Type="http://schemas.openxmlformats.org/officeDocument/2006/relationships/image" Target="../media/image67.png"/><Relationship Id="rId1" Type="http://schemas.openxmlformats.org/officeDocument/2006/relationships/image" Target="../media/image2.jpeg"/></Relationships>
</file>

<file path=ppt/slides/_rels/slide25.xml.rels><?xml version="1.0" encoding="UTF-8" standalone="yes"?>
<Relationships xmlns="http://schemas.openxmlformats.org/package/2006/relationships"><Relationship Id="rId9" Type="http://schemas.openxmlformats.org/officeDocument/2006/relationships/image" Target="../media/image75.png"/><Relationship Id="rId8" Type="http://schemas.openxmlformats.org/officeDocument/2006/relationships/image" Target="../media/image74.png"/><Relationship Id="rId7" Type="http://schemas.openxmlformats.org/officeDocument/2006/relationships/image" Target="../media/image73.png"/><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 Id="rId3" Type="http://schemas.openxmlformats.org/officeDocument/2006/relationships/image" Target="../media/image69.png"/><Relationship Id="rId2" Type="http://schemas.openxmlformats.org/officeDocument/2006/relationships/image" Target="../media/image68.png"/><Relationship Id="rId13" Type="http://schemas.openxmlformats.org/officeDocument/2006/relationships/slideLayout" Target="../slideLayouts/slideLayout2.xml"/><Relationship Id="rId12" Type="http://schemas.openxmlformats.org/officeDocument/2006/relationships/image" Target="../media/image78.png"/><Relationship Id="rId11" Type="http://schemas.openxmlformats.org/officeDocument/2006/relationships/image" Target="../media/image77.png"/><Relationship Id="rId10" Type="http://schemas.openxmlformats.org/officeDocument/2006/relationships/image" Target="../media/image76.png"/><Relationship Id="rId1" Type="http://schemas.openxmlformats.org/officeDocument/2006/relationships/image" Target="../media/image2.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3.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3.xml"/><Relationship Id="rId2" Type="http://schemas.openxmlformats.org/officeDocument/2006/relationships/image" Target="../media/image11.png"/><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image" Target="../media/image20.png"/><Relationship Id="rId3" Type="http://schemas.openxmlformats.org/officeDocument/2006/relationships/tags" Target="../tags/tag1.xml"/><Relationship Id="rId2" Type="http://schemas.openxmlformats.org/officeDocument/2006/relationships/image" Target="../media/image19.png"/><Relationship Id="rId17" Type="http://schemas.openxmlformats.org/officeDocument/2006/relationships/notesSlide" Target="../notesSlides/notesSlide8.xml"/><Relationship Id="rId16" Type="http://schemas.openxmlformats.org/officeDocument/2006/relationships/slideLayout" Target="../slideLayouts/slideLayout13.xml"/><Relationship Id="rId15" Type="http://schemas.openxmlformats.org/officeDocument/2006/relationships/tags" Target="../tags/tag9.xml"/><Relationship Id="rId14" Type="http://schemas.openxmlformats.org/officeDocument/2006/relationships/tags" Target="../tags/tag8.xml"/><Relationship Id="rId13" Type="http://schemas.openxmlformats.org/officeDocument/2006/relationships/image" Target="../media/image22.png"/><Relationship Id="rId12" Type="http://schemas.openxmlformats.org/officeDocument/2006/relationships/tags" Target="../tags/tag7.xml"/><Relationship Id="rId11" Type="http://schemas.openxmlformats.org/officeDocument/2006/relationships/image" Target="../media/image21.png"/><Relationship Id="rId10" Type="http://schemas.openxmlformats.org/officeDocument/2006/relationships/tags" Target="../tags/tag6.xml"/><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154" name="图片 6153" descr="2"/>
          <p:cNvPicPr>
            <a:picLocks noChangeAspect="1"/>
          </p:cNvPicPr>
          <p:nvPr/>
        </p:nvPicPr>
        <p:blipFill>
          <a:blip r:embed="rId1"/>
          <a:stretch>
            <a:fillRect/>
          </a:stretch>
        </p:blipFill>
        <p:spPr>
          <a:xfrm>
            <a:off x="0" y="0"/>
            <a:ext cx="9144000" cy="6859588"/>
          </a:xfrm>
          <a:prstGeom prst="rect">
            <a:avLst/>
          </a:prstGeom>
          <a:noFill/>
          <a:ln w="9525">
            <a:noFill/>
          </a:ln>
        </p:spPr>
      </p:pic>
      <p:sp>
        <p:nvSpPr>
          <p:cNvPr id="6155" name="标题 6154"/>
          <p:cNvSpPr>
            <a:spLocks noGrp="1"/>
          </p:cNvSpPr>
          <p:nvPr>
            <p:ph type="ctrTitle"/>
          </p:nvPr>
        </p:nvSpPr>
        <p:spPr>
          <a:xfrm>
            <a:off x="762000" y="2362200"/>
            <a:ext cx="7772400" cy="1470025"/>
          </a:xfrm>
        </p:spPr>
        <p:txBody>
          <a:bodyPr anchor="ctr" anchorCtr="0"/>
          <a:p>
            <a:pPr defTabSz="914400">
              <a:buClrTx/>
              <a:buSzTx/>
              <a:buFontTx/>
              <a:buNone/>
            </a:pPr>
            <a:r>
              <a:rPr lang="en-US" sz="4400" kern="1200" baseline="0" dirty="0">
                <a:latin typeface="微软雅黑" panose="020B0503020204020204" charset="-122"/>
                <a:ea typeface="微软雅黑" panose="020B0503020204020204" charset="-122"/>
              </a:rPr>
              <a:t>StyleGAN &amp; Inversion</a:t>
            </a:r>
            <a:endParaRPr lang="zh-CN" altLang="en-US" sz="4400" kern="1200" baseline="0" dirty="0">
              <a:latin typeface="微软雅黑" panose="020B0503020204020204" charset="-122"/>
              <a:ea typeface="微软雅黑" panose="020B0503020204020204" charset="-122"/>
            </a:endParaRPr>
          </a:p>
        </p:txBody>
      </p:sp>
      <p:sp>
        <p:nvSpPr>
          <p:cNvPr id="6156" name="副标题 6155"/>
          <p:cNvSpPr>
            <a:spLocks noGrp="1"/>
          </p:cNvSpPr>
          <p:nvPr>
            <p:ph type="subTitle" idx="1"/>
          </p:nvPr>
        </p:nvSpPr>
        <p:spPr>
          <a:xfrm>
            <a:off x="1371600" y="5181600"/>
            <a:ext cx="6400800" cy="990600"/>
          </a:xfrm>
        </p:spPr>
        <p:txBody>
          <a:bodyPr/>
          <a:p>
            <a:pPr defTabSz="914400">
              <a:buClrTx/>
              <a:buSzTx/>
              <a:buFontTx/>
            </a:pPr>
            <a:r>
              <a:rPr lang="en-US" sz="3200" kern="1200" baseline="0" dirty="0">
                <a:latin typeface="微软雅黑" panose="020B0503020204020204" charset="-122"/>
                <a:ea typeface="微软雅黑" panose="020B0503020204020204" charset="-122"/>
              </a:rPr>
              <a:t>Hao Li</a:t>
            </a:r>
            <a:endParaRPr lang="en-US" sz="3200" kern="1200" baseline="0" dirty="0">
              <a:latin typeface="微软雅黑" panose="020B0503020204020204" charset="-122"/>
              <a:ea typeface="微软雅黑" panose="020B0503020204020204" charset="-122"/>
            </a:endParaRPr>
          </a:p>
          <a:p>
            <a:pPr defTabSz="914400">
              <a:buClrTx/>
              <a:buSzTx/>
              <a:buFontTx/>
            </a:pPr>
            <a:r>
              <a:rPr lang="en-US" sz="2800" kern="1200" baseline="0" dirty="0">
                <a:latin typeface="微软雅黑" panose="020B0503020204020204" charset="-122"/>
                <a:ea typeface="微软雅黑" panose="020B0503020204020204" charset="-122"/>
              </a:rPr>
              <a:t>lihaohn@mail.ustc.edu.cn</a:t>
            </a:r>
            <a:endParaRPr lang="en-US" sz="2800" kern="1200" baseline="0" dirty="0">
              <a:latin typeface="微软雅黑" panose="020B0503020204020204" charset="-122"/>
              <a:ea typeface="微软雅黑" panose="020B0503020204020204" charset="-122"/>
            </a:endParaRPr>
          </a:p>
          <a:p>
            <a:pPr defTabSz="914400">
              <a:buClrTx/>
              <a:buSzTx/>
              <a:buFontTx/>
            </a:pPr>
            <a:r>
              <a:rPr lang="en-US" sz="2800" kern="1200" baseline="0" dirty="0">
                <a:latin typeface="微软雅黑" panose="020B0503020204020204" charset="-122"/>
                <a:ea typeface="微软雅黑" panose="020B0503020204020204" charset="-122"/>
              </a:rPr>
              <a:t>2022.11</a:t>
            </a:r>
            <a:endParaRPr lang="en-US" sz="2800" kern="1200" baseline="0" dirty="0">
              <a:latin typeface="微软雅黑" panose="020B0503020204020204" charset="-122"/>
              <a:ea typeface="微软雅黑" panose="020B050302020402020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176" name="图片 7175" descr="PPT内页副本1"/>
          <p:cNvPicPr>
            <a:picLocks noChangeAspect="1"/>
          </p:cNvPicPr>
          <p:nvPr/>
        </p:nvPicPr>
        <p:blipFill>
          <a:blip r:embed="rId1"/>
          <a:stretch>
            <a:fillRect/>
          </a:stretch>
        </p:blipFill>
        <p:spPr>
          <a:xfrm>
            <a:off x="0" y="0"/>
            <a:ext cx="9144000" cy="6859588"/>
          </a:xfrm>
          <a:prstGeom prst="rect">
            <a:avLst/>
          </a:prstGeom>
          <a:noFill/>
          <a:ln w="9525">
            <a:noFill/>
          </a:ln>
        </p:spPr>
      </p:pic>
      <p:sp>
        <p:nvSpPr>
          <p:cNvPr id="15" name="矩形 14"/>
          <p:cNvSpPr/>
          <p:nvPr/>
        </p:nvSpPr>
        <p:spPr>
          <a:xfrm>
            <a:off x="4523105" y="3287395"/>
            <a:ext cx="4309745" cy="3070860"/>
          </a:xfrm>
          <a:prstGeom prst="rect">
            <a:avLst/>
          </a:prstGeom>
          <a:ln w="19050">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179" name="标题 7178"/>
          <p:cNvSpPr>
            <a:spLocks noGrp="1"/>
          </p:cNvSpPr>
          <p:nvPr>
            <p:ph type="title"/>
          </p:nvPr>
        </p:nvSpPr>
        <p:spPr>
          <a:xfrm>
            <a:off x="457200" y="274638"/>
            <a:ext cx="5029200" cy="563562"/>
          </a:xfrm>
        </p:spPr>
        <p:txBody>
          <a:bodyPr anchor="ctr" anchorCtr="0"/>
          <a:p>
            <a:pPr algn="l"/>
            <a:r>
              <a:rPr lang="en-US" sz="4000" dirty="0">
                <a:latin typeface="微软雅黑" panose="020B0503020204020204" charset="-122"/>
                <a:ea typeface="微软雅黑" panose="020B0503020204020204" charset="-122"/>
                <a:cs typeface="微软雅黑" panose="020B0503020204020204" charset="-122"/>
              </a:rPr>
              <a:t>StyleGAN2</a:t>
            </a:r>
            <a:r>
              <a:rPr lang="zh-CN" altLang="en-US" sz="4000" dirty="0">
                <a:latin typeface="微软雅黑" panose="020B0503020204020204" charset="-122"/>
                <a:ea typeface="微软雅黑" panose="020B0503020204020204" charset="-122"/>
                <a:cs typeface="微软雅黑" panose="020B0503020204020204" charset="-122"/>
              </a:rPr>
              <a:t>（</a:t>
            </a:r>
            <a:r>
              <a:rPr lang="en-US" altLang="zh-CN" sz="4000" dirty="0">
                <a:latin typeface="微软雅黑" panose="020B0503020204020204" charset="-122"/>
                <a:ea typeface="微软雅黑" panose="020B0503020204020204" charset="-122"/>
                <a:cs typeface="微软雅黑" panose="020B0503020204020204" charset="-122"/>
              </a:rPr>
              <a:t>2/2</a:t>
            </a:r>
            <a:r>
              <a:rPr lang="zh-CN" altLang="en-US" sz="4000" dirty="0">
                <a:latin typeface="微软雅黑" panose="020B0503020204020204" charset="-122"/>
                <a:ea typeface="微软雅黑" panose="020B0503020204020204" charset="-122"/>
                <a:cs typeface="微软雅黑" panose="020B0503020204020204" charset="-122"/>
              </a:rPr>
              <a:t>）</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152400" y="1143000"/>
            <a:ext cx="4613910" cy="270510"/>
          </a:xfrm>
          <a:prstGeom prst="rect">
            <a:avLst/>
          </a:prstGeom>
          <a:noFill/>
        </p:spPr>
        <p:txBody>
          <a:bodyPr wrap="none" rtlCol="0" anchor="t">
            <a:spAutoFit/>
          </a:bodyPr>
          <a:p>
            <a:pPr algn="l"/>
            <a:r>
              <a:rPr lang="en-US" altLang="zh-CN" b="1">
                <a:latin typeface="微软雅黑" panose="020B0503020204020204" charset="-122"/>
                <a:ea typeface="微软雅黑" panose="020B0503020204020204" charset="-122"/>
                <a:cs typeface="微软雅黑" panose="020B0503020204020204" charset="-122"/>
                <a:sym typeface="+mn-ea"/>
              </a:rPr>
              <a:t>B. </a:t>
            </a:r>
            <a:r>
              <a:rPr lang="zh-CN" altLang="en-US" b="1">
                <a:latin typeface="微软雅黑" panose="020B0503020204020204" charset="-122"/>
                <a:ea typeface="微软雅黑" panose="020B0503020204020204" charset="-122"/>
                <a:cs typeface="微软雅黑" panose="020B0503020204020204" charset="-122"/>
                <a:sym typeface="+mn-ea"/>
              </a:rPr>
              <a:t>面部特征位置偏好很强</a:t>
            </a:r>
            <a:r>
              <a:rPr lang="en-US" altLang="zh-CN" b="1">
                <a:latin typeface="微软雅黑" panose="020B0503020204020204" charset="-122"/>
                <a:ea typeface="微软雅黑" panose="020B0503020204020204" charset="-122"/>
                <a:cs typeface="微软雅黑" panose="020B0503020204020204" charset="-122"/>
                <a:sym typeface="+mn-ea"/>
              </a:rPr>
              <a:t> ——&gt; </a:t>
            </a:r>
            <a:r>
              <a:rPr b="1">
                <a:latin typeface="微软雅黑" panose="020B0503020204020204" charset="-122"/>
                <a:ea typeface="微软雅黑" panose="020B0503020204020204" charset="-122"/>
                <a:cs typeface="微软雅黑" panose="020B0503020204020204" charset="-122"/>
                <a:sym typeface="+mn-ea"/>
              </a:rPr>
              <a:t>Progressive growth</a:t>
            </a:r>
            <a:r>
              <a:rPr lang="zh-CN" b="1">
                <a:latin typeface="微软雅黑" panose="020B0503020204020204" charset="-122"/>
                <a:ea typeface="微软雅黑" panose="020B0503020204020204" charset="-122"/>
                <a:cs typeface="微软雅黑" panose="020B0503020204020204" charset="-122"/>
                <a:sym typeface="+mn-ea"/>
              </a:rPr>
              <a:t>造成特征滞留</a:t>
            </a:r>
            <a:endParaRPr lang="zh-CN" b="1">
              <a:latin typeface="微软雅黑" panose="020B0503020204020204" charset="-122"/>
              <a:ea typeface="微软雅黑" panose="020B0503020204020204" charset="-122"/>
              <a:cs typeface="微软雅黑" panose="020B0503020204020204" charset="-122"/>
              <a:sym typeface="+mn-ea"/>
            </a:endParaRPr>
          </a:p>
        </p:txBody>
      </p:sp>
      <p:pic>
        <p:nvPicPr>
          <p:cNvPr id="2" name="图片 1"/>
          <p:cNvPicPr>
            <a:picLocks noChangeAspect="1"/>
          </p:cNvPicPr>
          <p:nvPr/>
        </p:nvPicPr>
        <p:blipFill>
          <a:blip r:embed="rId2"/>
          <a:stretch>
            <a:fillRect/>
          </a:stretch>
        </p:blipFill>
        <p:spPr>
          <a:xfrm>
            <a:off x="228600" y="1524000"/>
            <a:ext cx="3884295" cy="1939925"/>
          </a:xfrm>
          <a:prstGeom prst="rect">
            <a:avLst/>
          </a:prstGeom>
        </p:spPr>
      </p:pic>
      <p:pic>
        <p:nvPicPr>
          <p:cNvPr id="3" name="图片 2"/>
          <p:cNvPicPr>
            <a:picLocks noChangeAspect="1"/>
          </p:cNvPicPr>
          <p:nvPr/>
        </p:nvPicPr>
        <p:blipFill>
          <a:blip r:embed="rId3"/>
          <a:stretch>
            <a:fillRect/>
          </a:stretch>
        </p:blipFill>
        <p:spPr>
          <a:xfrm>
            <a:off x="228600" y="3810000"/>
            <a:ext cx="4182110" cy="2494915"/>
          </a:xfrm>
          <a:prstGeom prst="rect">
            <a:avLst/>
          </a:prstGeom>
        </p:spPr>
      </p:pic>
      <p:pic>
        <p:nvPicPr>
          <p:cNvPr id="6" name="图片 5"/>
          <p:cNvPicPr>
            <a:picLocks noChangeAspect="1"/>
          </p:cNvPicPr>
          <p:nvPr/>
        </p:nvPicPr>
        <p:blipFill>
          <a:blip r:embed="rId4"/>
          <a:stretch>
            <a:fillRect/>
          </a:stretch>
        </p:blipFill>
        <p:spPr>
          <a:xfrm>
            <a:off x="4572000" y="1600200"/>
            <a:ext cx="3679825" cy="1602105"/>
          </a:xfrm>
          <a:prstGeom prst="rect">
            <a:avLst/>
          </a:prstGeom>
        </p:spPr>
      </p:pic>
      <p:sp>
        <p:nvSpPr>
          <p:cNvPr id="8" name="文本框 7"/>
          <p:cNvSpPr txBox="1"/>
          <p:nvPr/>
        </p:nvSpPr>
        <p:spPr>
          <a:xfrm>
            <a:off x="4648200" y="3429000"/>
            <a:ext cx="2461895" cy="270510"/>
          </a:xfrm>
          <a:prstGeom prst="rect">
            <a:avLst/>
          </a:prstGeom>
          <a:noFill/>
        </p:spPr>
        <p:txBody>
          <a:bodyPr wrap="none" rtlCol="0" anchor="t">
            <a:spAutoFit/>
          </a:bodyPr>
          <a:p>
            <a:pPr algn="l"/>
            <a:r>
              <a:rPr lang="en-US" altLang="zh-CN" b="1">
                <a:latin typeface="微软雅黑" panose="020B0503020204020204" charset="-122"/>
                <a:ea typeface="微软雅黑" panose="020B0503020204020204" charset="-122"/>
                <a:cs typeface="微软雅黑" panose="020B0503020204020204" charset="-122"/>
                <a:sym typeface="+mn-ea"/>
              </a:rPr>
              <a:t>C. </a:t>
            </a:r>
            <a:r>
              <a:rPr lang="zh-CN" altLang="en-US" b="1">
                <a:latin typeface="微软雅黑" panose="020B0503020204020204" charset="-122"/>
                <a:ea typeface="微软雅黑" panose="020B0503020204020204" charset="-122"/>
                <a:cs typeface="微软雅黑" panose="020B0503020204020204" charset="-122"/>
                <a:sym typeface="+mn-ea"/>
              </a:rPr>
              <a:t>生成图像的质量和生成器平滑度</a:t>
            </a:r>
            <a:endParaRPr lang="zh-CN" altLang="en-US" b="1">
              <a:latin typeface="微软雅黑" panose="020B0503020204020204" charset="-122"/>
              <a:ea typeface="微软雅黑" panose="020B0503020204020204" charset="-122"/>
              <a:cs typeface="微软雅黑" panose="020B0503020204020204" charset="-122"/>
              <a:sym typeface="+mn-ea"/>
            </a:endParaRPr>
          </a:p>
        </p:txBody>
      </p:sp>
      <p:sp>
        <p:nvSpPr>
          <p:cNvPr id="10" name="文本框 9"/>
          <p:cNvSpPr txBox="1"/>
          <p:nvPr/>
        </p:nvSpPr>
        <p:spPr>
          <a:xfrm>
            <a:off x="4639310" y="3886200"/>
            <a:ext cx="4572000" cy="1527175"/>
          </a:xfrm>
          <a:prstGeom prst="rect">
            <a:avLst/>
          </a:prstGeom>
          <a:noFill/>
        </p:spPr>
        <p:txBody>
          <a:bodyPr wrap="square" rtlCol="0" anchor="t">
            <a:spAutoFit/>
          </a:bodyPr>
          <a:p>
            <a:r>
              <a:rPr lang="en-US" altLang="zh-CN" sz="1800" b="1">
                <a:latin typeface="微软雅黑" panose="020B0503020204020204" charset="-122"/>
                <a:ea typeface="微软雅黑" panose="020B0503020204020204" charset="-122"/>
                <a:cs typeface="微软雅黑" panose="020B0503020204020204" charset="-122"/>
                <a:sym typeface="+mn-ea"/>
              </a:rPr>
              <a:t>1</a:t>
            </a:r>
            <a:r>
              <a:rPr lang="zh-CN" altLang="en-US" sz="1800" b="1">
                <a:latin typeface="微软雅黑" panose="020B0503020204020204" charset="-122"/>
                <a:ea typeface="微软雅黑" panose="020B0503020204020204" charset="-122"/>
                <a:cs typeface="微软雅黑" panose="020B0503020204020204" charset="-122"/>
                <a:sym typeface="+mn-ea"/>
              </a:rPr>
              <a:t>）</a:t>
            </a:r>
            <a:r>
              <a:rPr lang="en-US" altLang="zh-CN" sz="1800" b="1">
                <a:latin typeface="微软雅黑" panose="020B0503020204020204" charset="-122"/>
                <a:ea typeface="微软雅黑" panose="020B0503020204020204" charset="-122"/>
                <a:cs typeface="微软雅黑" panose="020B0503020204020204" charset="-122"/>
                <a:sym typeface="+mn-ea"/>
              </a:rPr>
              <a:t>Lazy Regularization</a:t>
            </a:r>
            <a:endParaRPr lang="en-US" altLang="zh-CN" sz="1800" b="1">
              <a:latin typeface="微软雅黑" panose="020B0503020204020204" charset="-122"/>
              <a:ea typeface="微软雅黑" panose="020B0503020204020204" charset="-122"/>
              <a:cs typeface="微软雅黑" panose="020B0503020204020204" charset="-122"/>
              <a:sym typeface="+mn-ea"/>
            </a:endParaRPr>
          </a:p>
          <a:p>
            <a:endParaRPr lang="en-US" altLang="zh-CN" sz="1800" b="1">
              <a:latin typeface="微软雅黑" panose="020B0503020204020204" charset="-122"/>
              <a:ea typeface="微软雅黑" panose="020B0503020204020204" charset="-122"/>
              <a:cs typeface="微软雅黑" panose="020B0503020204020204" charset="-122"/>
              <a:sym typeface="+mn-ea"/>
            </a:endParaRPr>
          </a:p>
          <a:p>
            <a:r>
              <a:rPr lang="zh-CN" altLang="en-US" sz="1800" b="1">
                <a:latin typeface="微软雅黑" panose="020B0503020204020204" charset="-122"/>
                <a:ea typeface="微软雅黑" panose="020B0503020204020204" charset="-122"/>
                <a:cs typeface="微软雅黑" panose="020B0503020204020204" charset="-122"/>
                <a:sym typeface="+mn-ea"/>
              </a:rPr>
              <a:t>降低</a:t>
            </a:r>
            <a:r>
              <a:rPr lang="en-US" altLang="zh-CN" sz="1800" b="1">
                <a:latin typeface="微软雅黑" panose="020B0503020204020204" charset="-122"/>
                <a:ea typeface="微软雅黑" panose="020B0503020204020204" charset="-122"/>
                <a:cs typeface="微软雅黑" panose="020B0503020204020204" charset="-122"/>
                <a:sym typeface="+mn-ea"/>
              </a:rPr>
              <a:t>Regularzation</a:t>
            </a:r>
            <a:r>
              <a:rPr lang="zh-CN" altLang="en-US" sz="1800" b="1">
                <a:latin typeface="微软雅黑" panose="020B0503020204020204" charset="-122"/>
                <a:ea typeface="微软雅黑" panose="020B0503020204020204" charset="-122"/>
                <a:cs typeface="微软雅黑" panose="020B0503020204020204" charset="-122"/>
                <a:sym typeface="+mn-ea"/>
              </a:rPr>
              <a:t>的频率，效果影响不大，降低计算成本</a:t>
            </a:r>
            <a:endParaRPr lang="zh-CN" altLang="en-US" sz="1800" b="1">
              <a:latin typeface="微软雅黑" panose="020B0503020204020204" charset="-122"/>
              <a:ea typeface="微软雅黑" panose="020B0503020204020204" charset="-122"/>
              <a:cs typeface="微软雅黑" panose="020B0503020204020204" charset="-122"/>
              <a:sym typeface="+mn-ea"/>
            </a:endParaRPr>
          </a:p>
          <a:p>
            <a:endParaRPr lang="zh-CN" altLang="en-US" sz="1800" b="1">
              <a:latin typeface="微软雅黑" panose="020B0503020204020204" charset="-122"/>
              <a:ea typeface="微软雅黑" panose="020B0503020204020204" charset="-122"/>
              <a:cs typeface="微软雅黑" panose="020B0503020204020204" charset="-122"/>
              <a:sym typeface="+mn-ea"/>
            </a:endParaRPr>
          </a:p>
          <a:p>
            <a:endParaRPr lang="zh-CN" altLang="en-US" sz="1800" b="1">
              <a:latin typeface="微软雅黑" panose="020B0503020204020204" charset="-122"/>
              <a:ea typeface="微软雅黑" panose="020B0503020204020204" charset="-122"/>
              <a:cs typeface="微软雅黑" panose="020B0503020204020204" charset="-122"/>
              <a:sym typeface="+mn-ea"/>
            </a:endParaRPr>
          </a:p>
          <a:p>
            <a:r>
              <a:rPr lang="en-US" altLang="zh-CN" sz="1800" b="1">
                <a:latin typeface="微软雅黑" panose="020B0503020204020204" charset="-122"/>
                <a:ea typeface="微软雅黑" panose="020B0503020204020204" charset="-122"/>
                <a:cs typeface="微软雅黑" panose="020B0503020204020204" charset="-122"/>
                <a:sym typeface="+mn-ea"/>
              </a:rPr>
              <a:t>2</a:t>
            </a:r>
            <a:r>
              <a:rPr lang="zh-CN" altLang="en-US" sz="1800" b="1">
                <a:latin typeface="微软雅黑" panose="020B0503020204020204" charset="-122"/>
                <a:ea typeface="微软雅黑" panose="020B0503020204020204" charset="-122"/>
                <a:cs typeface="微软雅黑" panose="020B0503020204020204" charset="-122"/>
                <a:sym typeface="+mn-ea"/>
              </a:rPr>
              <a:t>）Path length regularization</a:t>
            </a:r>
            <a:endParaRPr lang="zh-CN" altLang="en-US" sz="1800" b="1">
              <a:latin typeface="微软雅黑" panose="020B0503020204020204" charset="-122"/>
              <a:ea typeface="微软雅黑" panose="020B0503020204020204" charset="-122"/>
              <a:cs typeface="微软雅黑" panose="020B0503020204020204" charset="-122"/>
              <a:sym typeface="+mn-ea"/>
            </a:endParaRPr>
          </a:p>
          <a:p>
            <a:endParaRPr lang="zh-CN" altLang="en-US" sz="1800" b="1">
              <a:latin typeface="微软雅黑" panose="020B0503020204020204" charset="-122"/>
              <a:ea typeface="微软雅黑" panose="020B0503020204020204" charset="-122"/>
              <a:cs typeface="微软雅黑" panose="020B0503020204020204" charset="-122"/>
              <a:sym typeface="+mn-ea"/>
            </a:endParaRPr>
          </a:p>
          <a:p>
            <a:r>
              <a:rPr lang="zh-CN" altLang="en-US" sz="1800" b="1">
                <a:latin typeface="微软雅黑" panose="020B0503020204020204" charset="-122"/>
                <a:ea typeface="微软雅黑" panose="020B0503020204020204" charset="-122"/>
                <a:cs typeface="微软雅黑" panose="020B0503020204020204" charset="-122"/>
                <a:sym typeface="+mn-ea"/>
              </a:rPr>
              <a:t>约束隐空间的插值变得更加smooth和线性</a:t>
            </a:r>
            <a:endParaRPr lang="zh-CN" altLang="en-US" sz="1800" b="1">
              <a:latin typeface="微软雅黑" panose="020B0503020204020204" charset="-122"/>
              <a:ea typeface="微软雅黑" panose="020B0503020204020204" charset="-122"/>
              <a:cs typeface="微软雅黑" panose="020B0503020204020204" charset="-122"/>
              <a:sym typeface="+mn-ea"/>
            </a:endParaRPr>
          </a:p>
        </p:txBody>
      </p:sp>
      <p:pic>
        <p:nvPicPr>
          <p:cNvPr id="11" name="图片 10"/>
          <p:cNvPicPr>
            <a:picLocks noChangeAspect="1"/>
          </p:cNvPicPr>
          <p:nvPr/>
        </p:nvPicPr>
        <p:blipFill>
          <a:blip r:embed="rId5"/>
          <a:stretch>
            <a:fillRect/>
          </a:stretch>
        </p:blipFill>
        <p:spPr>
          <a:xfrm>
            <a:off x="5029200" y="5562600"/>
            <a:ext cx="2186305" cy="284480"/>
          </a:xfrm>
          <a:prstGeom prst="rect">
            <a:avLst/>
          </a:prstGeom>
        </p:spPr>
      </p:pic>
      <p:pic>
        <p:nvPicPr>
          <p:cNvPr id="12" name="图片 11"/>
          <p:cNvPicPr>
            <a:picLocks noChangeAspect="1"/>
          </p:cNvPicPr>
          <p:nvPr/>
        </p:nvPicPr>
        <p:blipFill>
          <a:blip r:embed="rId6"/>
          <a:stretch>
            <a:fillRect/>
          </a:stretch>
        </p:blipFill>
        <p:spPr>
          <a:xfrm>
            <a:off x="5105400" y="6019800"/>
            <a:ext cx="1297305" cy="19748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176" name="图片 7175" descr="PPT内页副本1"/>
          <p:cNvPicPr>
            <a:picLocks noChangeAspect="1"/>
          </p:cNvPicPr>
          <p:nvPr/>
        </p:nvPicPr>
        <p:blipFill>
          <a:blip r:embed="rId1"/>
          <a:stretch>
            <a:fillRect/>
          </a:stretch>
        </p:blipFill>
        <p:spPr>
          <a:xfrm>
            <a:off x="0" y="0"/>
            <a:ext cx="9144000" cy="6859588"/>
          </a:xfrm>
          <a:prstGeom prst="rect">
            <a:avLst/>
          </a:prstGeom>
          <a:noFill/>
          <a:ln w="9525">
            <a:noFill/>
          </a:ln>
        </p:spPr>
      </p:pic>
      <p:sp>
        <p:nvSpPr>
          <p:cNvPr id="7179" name="标题 7178"/>
          <p:cNvSpPr>
            <a:spLocks noGrp="1"/>
          </p:cNvSpPr>
          <p:nvPr>
            <p:ph type="title"/>
          </p:nvPr>
        </p:nvSpPr>
        <p:spPr>
          <a:xfrm>
            <a:off x="457200" y="274638"/>
            <a:ext cx="5029200" cy="563562"/>
          </a:xfrm>
        </p:spPr>
        <p:txBody>
          <a:bodyPr anchor="ctr" anchorCtr="0"/>
          <a:p>
            <a:pPr algn="l"/>
            <a:r>
              <a:rPr lang="en-US" sz="4000" dirty="0">
                <a:latin typeface="微软雅黑" panose="020B0503020204020204" charset="-122"/>
                <a:ea typeface="微软雅黑" panose="020B0503020204020204" charset="-122"/>
              </a:rPr>
              <a:t>StyleGAN3</a:t>
            </a:r>
            <a:endParaRPr lang="en-US" sz="4000" dirty="0">
              <a:latin typeface="微软雅黑" panose="020B0503020204020204" charset="-122"/>
              <a:ea typeface="微软雅黑" panose="020B0503020204020204" charset="-122"/>
            </a:endParaRPr>
          </a:p>
        </p:txBody>
      </p:sp>
      <p:sp>
        <p:nvSpPr>
          <p:cNvPr id="2" name="文本框 1"/>
          <p:cNvSpPr txBox="1"/>
          <p:nvPr/>
        </p:nvSpPr>
        <p:spPr>
          <a:xfrm>
            <a:off x="4038600" y="6477000"/>
            <a:ext cx="5067300" cy="330835"/>
          </a:xfrm>
          <a:prstGeom prst="rect">
            <a:avLst/>
          </a:prstGeom>
          <a:noFill/>
        </p:spPr>
        <p:txBody>
          <a:bodyPr wrap="square" rtlCol="0" anchor="t">
            <a:spAutoFit/>
          </a:bodyPr>
          <a:p>
            <a:r>
              <a:rPr sz="1200">
                <a:latin typeface="微软雅黑" panose="020B0503020204020204" charset="-122"/>
                <a:ea typeface="微软雅黑" panose="020B0503020204020204" charset="-122"/>
              </a:rPr>
              <a:t>Karras T, Aittala M, Laine S, et al. Alias-free generative adversarial networks[J]. Advances in Neural Information Processing Systems, 2021, 34: 852-863.</a:t>
            </a:r>
            <a:endParaRPr sz="1200">
              <a:latin typeface="微软雅黑" panose="020B0503020204020204" charset="-122"/>
              <a:ea typeface="微软雅黑" panose="020B0503020204020204" charset="-122"/>
            </a:endParaRPr>
          </a:p>
        </p:txBody>
      </p:sp>
      <p:pic>
        <p:nvPicPr>
          <p:cNvPr id="101" name="图片 100"/>
          <p:cNvPicPr/>
          <p:nvPr/>
        </p:nvPicPr>
        <p:blipFill>
          <a:blip r:embed="rId2"/>
          <a:stretch>
            <a:fillRect/>
          </a:stretch>
        </p:blipFill>
        <p:spPr>
          <a:xfrm>
            <a:off x="76200" y="1295400"/>
            <a:ext cx="4630420" cy="2234565"/>
          </a:xfrm>
          <a:prstGeom prst="rect">
            <a:avLst/>
          </a:prstGeom>
          <a:noFill/>
          <a:ln w="9525">
            <a:noFill/>
          </a:ln>
        </p:spPr>
      </p:pic>
      <p:pic>
        <p:nvPicPr>
          <p:cNvPr id="102" name="图片 101"/>
          <p:cNvPicPr/>
          <p:nvPr/>
        </p:nvPicPr>
        <p:blipFill>
          <a:blip r:embed="rId3"/>
          <a:stretch>
            <a:fillRect/>
          </a:stretch>
        </p:blipFill>
        <p:spPr>
          <a:xfrm>
            <a:off x="76200" y="3581400"/>
            <a:ext cx="4630420" cy="2237105"/>
          </a:xfrm>
          <a:prstGeom prst="rect">
            <a:avLst/>
          </a:prstGeom>
          <a:noFill/>
          <a:ln w="9525">
            <a:noFill/>
          </a:ln>
        </p:spPr>
      </p:pic>
      <p:sp>
        <p:nvSpPr>
          <p:cNvPr id="3" name="文本框 2"/>
          <p:cNvSpPr txBox="1"/>
          <p:nvPr/>
        </p:nvSpPr>
        <p:spPr>
          <a:xfrm>
            <a:off x="4845685" y="1371600"/>
            <a:ext cx="4269105" cy="5118100"/>
          </a:xfrm>
          <a:prstGeom prst="rect">
            <a:avLst/>
          </a:prstGeom>
          <a:noFill/>
        </p:spPr>
        <p:txBody>
          <a:bodyPr wrap="square" rtlCol="0" anchor="t">
            <a:spAutoFit/>
          </a:bodyPr>
          <a:p>
            <a:r>
              <a:rPr lang="zh-CN" altLang="en-US" b="1">
                <a:solidFill>
                  <a:srgbClr val="FF0000"/>
                </a:solidFill>
                <a:latin typeface="微软雅黑" panose="020B0503020204020204" charset="-122"/>
                <a:ea typeface="微软雅黑" panose="020B0503020204020204" charset="-122"/>
                <a:cs typeface="微软雅黑" panose="020B0503020204020204" charset="-122"/>
                <a:sym typeface="+mn-ea"/>
              </a:rPr>
              <a:t>观察：</a:t>
            </a:r>
            <a:r>
              <a:rPr lang="zh-CN" altLang="en-US" b="1">
                <a:latin typeface="微软雅黑" panose="020B0503020204020204" charset="-122"/>
                <a:ea typeface="微软雅黑" panose="020B0503020204020204" charset="-122"/>
                <a:cs typeface="微软雅黑" panose="020B0503020204020204" charset="-122"/>
                <a:sym typeface="+mn-ea"/>
              </a:rPr>
              <a:t>细节特征粘在图像坐标上，与生成对象形态变化不一致</a:t>
            </a:r>
            <a:endParaRPr lang="zh-CN" altLang="en-US" b="1">
              <a:latin typeface="微软雅黑" panose="020B0503020204020204" charset="-122"/>
              <a:ea typeface="微软雅黑" panose="020B0503020204020204" charset="-122"/>
              <a:cs typeface="微软雅黑" panose="020B0503020204020204" charset="-122"/>
              <a:sym typeface="+mn-ea"/>
            </a:endParaRPr>
          </a:p>
          <a:p>
            <a:endParaRPr lang="zh-CN" altLang="en-US" b="1">
              <a:latin typeface="微软雅黑" panose="020B0503020204020204" charset="-122"/>
              <a:ea typeface="微软雅黑" panose="020B0503020204020204" charset="-122"/>
              <a:cs typeface="微软雅黑" panose="020B0503020204020204" charset="-122"/>
              <a:sym typeface="+mn-ea"/>
            </a:endParaRPr>
          </a:p>
          <a:p>
            <a:r>
              <a:rPr lang="zh-CN" altLang="en-US" sz="1800" b="1">
                <a:solidFill>
                  <a:srgbClr val="FF0000"/>
                </a:solidFill>
                <a:latin typeface="微软雅黑" panose="020B0503020204020204" charset="-122"/>
                <a:ea typeface="微软雅黑" panose="020B0503020204020204" charset="-122"/>
                <a:cs typeface="微软雅黑" panose="020B0503020204020204" charset="-122"/>
                <a:sym typeface="+mn-ea"/>
              </a:rPr>
              <a:t>问题：</a:t>
            </a:r>
            <a:r>
              <a:rPr lang="zh-CN" altLang="en-US" b="1">
                <a:latin typeface="微软雅黑" panose="020B0503020204020204" charset="-122"/>
                <a:ea typeface="微软雅黑" panose="020B0503020204020204" charset="-122"/>
                <a:cs typeface="微软雅黑" panose="020B0503020204020204" charset="-122"/>
                <a:sym typeface="+mn-ea"/>
              </a:rPr>
              <a:t>非自然的层次化生成，浅层特征控制深层是否存在，不</a:t>
            </a:r>
            <a:endParaRPr lang="zh-CN" altLang="en-US" b="1">
              <a:latin typeface="微软雅黑" panose="020B0503020204020204" charset="-122"/>
              <a:ea typeface="微软雅黑" panose="020B0503020204020204" charset="-122"/>
              <a:cs typeface="微软雅黑" panose="020B0503020204020204" charset="-122"/>
              <a:sym typeface="+mn-ea"/>
            </a:endParaRPr>
          </a:p>
          <a:p>
            <a:endParaRPr lang="zh-CN" altLang="en-US" b="1">
              <a:latin typeface="微软雅黑" panose="020B0503020204020204" charset="-122"/>
              <a:ea typeface="微软雅黑" panose="020B0503020204020204" charset="-122"/>
              <a:cs typeface="微软雅黑" panose="020B0503020204020204" charset="-122"/>
              <a:sym typeface="+mn-ea"/>
            </a:endParaRPr>
          </a:p>
          <a:p>
            <a:r>
              <a:rPr lang="zh-CN" altLang="en-US" b="1">
                <a:latin typeface="微软雅黑" panose="020B0503020204020204" charset="-122"/>
                <a:ea typeface="微软雅黑" panose="020B0503020204020204" charset="-122"/>
                <a:cs typeface="微软雅黑" panose="020B0503020204020204" charset="-122"/>
                <a:sym typeface="+mn-ea"/>
              </a:rPr>
              <a:t>规定精确位置</a:t>
            </a:r>
            <a:endParaRPr lang="zh-CN" altLang="en-US" b="1">
              <a:latin typeface="微软雅黑" panose="020B0503020204020204" charset="-122"/>
              <a:ea typeface="微软雅黑" panose="020B0503020204020204" charset="-122"/>
              <a:cs typeface="微软雅黑" panose="020B0503020204020204" charset="-122"/>
              <a:sym typeface="+mn-ea"/>
            </a:endParaRPr>
          </a:p>
          <a:p>
            <a:endParaRPr lang="zh-CN" altLang="en-US" b="1">
              <a:latin typeface="微软雅黑" panose="020B0503020204020204" charset="-122"/>
              <a:ea typeface="微软雅黑" panose="020B0503020204020204" charset="-122"/>
              <a:cs typeface="微软雅黑" panose="020B0503020204020204" charset="-122"/>
              <a:sym typeface="+mn-ea"/>
            </a:endParaRPr>
          </a:p>
          <a:p>
            <a:r>
              <a:rPr lang="zh-CN" altLang="en-US" sz="1800" b="1">
                <a:solidFill>
                  <a:srgbClr val="FF0000"/>
                </a:solidFill>
                <a:latin typeface="微软雅黑" panose="020B0503020204020204" charset="-122"/>
                <a:ea typeface="微软雅黑" panose="020B0503020204020204" charset="-122"/>
                <a:cs typeface="微软雅黑" panose="020B0503020204020204" charset="-122"/>
                <a:sym typeface="+mn-ea"/>
              </a:rPr>
              <a:t>原因：</a:t>
            </a:r>
            <a:r>
              <a:rPr lang="zh-CN" altLang="en-US" b="1">
                <a:latin typeface="微软雅黑" panose="020B0503020204020204" charset="-122"/>
                <a:ea typeface="微软雅黑" panose="020B0503020204020204" charset="-122"/>
                <a:cs typeface="微软雅黑" panose="020B0503020204020204" charset="-122"/>
                <a:sym typeface="+mn-ea"/>
              </a:rPr>
              <a:t>卷积+非线性+上采样没有好的等变性</a:t>
            </a:r>
            <a:r>
              <a:rPr lang="en-US" altLang="zh-CN" b="1">
                <a:latin typeface="微软雅黑" panose="020B0503020204020204" charset="-122"/>
                <a:ea typeface="微软雅黑" panose="020B0503020204020204" charset="-122"/>
                <a:cs typeface="微软雅黑" panose="020B0503020204020204" charset="-122"/>
                <a:sym typeface="+mn-ea"/>
              </a:rPr>
              <a:t>(Equivariance)</a:t>
            </a:r>
            <a:endParaRPr lang="zh-CN" altLang="en-US" b="1">
              <a:latin typeface="微软雅黑" panose="020B0503020204020204" charset="-122"/>
              <a:ea typeface="微软雅黑" panose="020B0503020204020204" charset="-122"/>
              <a:cs typeface="微软雅黑" panose="020B0503020204020204" charset="-122"/>
              <a:sym typeface="+mn-ea"/>
            </a:endParaRPr>
          </a:p>
          <a:p>
            <a:endParaRPr lang="zh-CN" altLang="en-US" b="1">
              <a:latin typeface="微软雅黑" panose="020B0503020204020204" charset="-122"/>
              <a:ea typeface="微软雅黑" panose="020B0503020204020204" charset="-122"/>
              <a:cs typeface="微软雅黑" panose="020B0503020204020204" charset="-122"/>
              <a:sym typeface="+mn-ea"/>
            </a:endParaRPr>
          </a:p>
          <a:p>
            <a:r>
              <a:rPr lang="zh-CN" altLang="en-US" sz="1800" b="1">
                <a:solidFill>
                  <a:srgbClr val="FF0000"/>
                </a:solidFill>
                <a:latin typeface="微软雅黑" panose="020B0503020204020204" charset="-122"/>
                <a:ea typeface="微软雅黑" panose="020B0503020204020204" charset="-122"/>
                <a:cs typeface="微软雅黑" panose="020B0503020204020204" charset="-122"/>
                <a:sym typeface="+mn-ea"/>
              </a:rPr>
              <a:t>改进：</a:t>
            </a:r>
            <a:endParaRPr lang="zh-CN" altLang="en-US" sz="1800" b="1">
              <a:solidFill>
                <a:srgbClr val="FF0000"/>
              </a:solidFill>
              <a:latin typeface="微软雅黑" panose="020B0503020204020204" charset="-122"/>
              <a:ea typeface="微软雅黑" panose="020B0503020204020204" charset="-122"/>
              <a:cs typeface="微软雅黑" panose="020B0503020204020204" charset="-122"/>
              <a:sym typeface="+mn-ea"/>
            </a:endParaRPr>
          </a:p>
          <a:p>
            <a:endParaRPr lang="zh-CN" altLang="en-US" b="1">
              <a:latin typeface="微软雅黑" panose="020B0503020204020204" charset="-122"/>
              <a:ea typeface="微软雅黑" panose="020B0503020204020204" charset="-122"/>
              <a:cs typeface="微软雅黑" panose="020B0503020204020204" charset="-122"/>
              <a:sym typeface="+mn-ea"/>
            </a:endParaRPr>
          </a:p>
          <a:p>
            <a:r>
              <a:rPr lang="en-US" altLang="zh-CN" b="1">
                <a:latin typeface="微软雅黑" panose="020B0503020204020204" charset="-122"/>
                <a:ea typeface="微软雅黑" panose="020B0503020204020204" charset="-122"/>
                <a:cs typeface="微软雅黑" panose="020B0503020204020204" charset="-122"/>
                <a:sym typeface="+mn-ea"/>
              </a:rPr>
              <a:t>a)傅里叶特征以及Baseline模型简化</a:t>
            </a:r>
            <a:endParaRPr lang="en-US" altLang="zh-CN" b="1">
              <a:latin typeface="微软雅黑" panose="020B0503020204020204" charset="-122"/>
              <a:ea typeface="微软雅黑" panose="020B0503020204020204" charset="-122"/>
              <a:cs typeface="微软雅黑" panose="020B0503020204020204" charset="-122"/>
              <a:sym typeface="+mn-ea"/>
            </a:endParaRPr>
          </a:p>
          <a:p>
            <a:endParaRPr lang="en-US" altLang="zh-CN" b="1">
              <a:latin typeface="微软雅黑" panose="020B0503020204020204" charset="-122"/>
              <a:ea typeface="微软雅黑" panose="020B0503020204020204" charset="-122"/>
              <a:cs typeface="微软雅黑" panose="020B0503020204020204" charset="-122"/>
              <a:sym typeface="+mn-ea"/>
            </a:endParaRPr>
          </a:p>
          <a:p>
            <a:r>
              <a:rPr lang="en-US" altLang="zh-CN" b="1">
                <a:latin typeface="微软雅黑" panose="020B0503020204020204" charset="-122"/>
                <a:ea typeface="微软雅黑" panose="020B0503020204020204" charset="-122"/>
                <a:cs typeface="微软雅黑" panose="020B0503020204020204" charset="-122"/>
                <a:sym typeface="+mn-ea"/>
              </a:rPr>
              <a:t>b)边界及上采样问题优化</a:t>
            </a:r>
            <a:endParaRPr lang="en-US" altLang="zh-CN" b="1">
              <a:latin typeface="微软雅黑" panose="020B0503020204020204" charset="-122"/>
              <a:ea typeface="微软雅黑" panose="020B0503020204020204" charset="-122"/>
              <a:cs typeface="微软雅黑" panose="020B0503020204020204" charset="-122"/>
              <a:sym typeface="+mn-ea"/>
            </a:endParaRPr>
          </a:p>
          <a:p>
            <a:endParaRPr lang="en-US" altLang="zh-CN" b="1">
              <a:latin typeface="微软雅黑" panose="020B0503020204020204" charset="-122"/>
              <a:ea typeface="微软雅黑" panose="020B0503020204020204" charset="-122"/>
              <a:cs typeface="微软雅黑" panose="020B0503020204020204" charset="-122"/>
              <a:sym typeface="+mn-ea"/>
            </a:endParaRPr>
          </a:p>
          <a:p>
            <a:r>
              <a:rPr lang="en-US" altLang="zh-CN" b="1">
                <a:latin typeface="微软雅黑" panose="020B0503020204020204" charset="-122"/>
                <a:ea typeface="微软雅黑" panose="020B0503020204020204" charset="-122"/>
                <a:cs typeface="微软雅黑" panose="020B0503020204020204" charset="-122"/>
                <a:sym typeface="+mn-ea"/>
              </a:rPr>
              <a:t>c)非线性滤波改进</a:t>
            </a:r>
            <a:endParaRPr lang="en-US" altLang="zh-CN" b="1">
              <a:latin typeface="微软雅黑" panose="020B0503020204020204" charset="-122"/>
              <a:ea typeface="微软雅黑" panose="020B0503020204020204" charset="-122"/>
              <a:cs typeface="微软雅黑" panose="020B0503020204020204" charset="-122"/>
              <a:sym typeface="+mn-ea"/>
            </a:endParaRPr>
          </a:p>
          <a:p>
            <a:endParaRPr lang="en-US" altLang="zh-CN" b="1">
              <a:latin typeface="微软雅黑" panose="020B0503020204020204" charset="-122"/>
              <a:ea typeface="微软雅黑" panose="020B0503020204020204" charset="-122"/>
              <a:cs typeface="微软雅黑" panose="020B0503020204020204" charset="-122"/>
              <a:sym typeface="+mn-ea"/>
            </a:endParaRPr>
          </a:p>
          <a:p>
            <a:r>
              <a:rPr lang="en-US" altLang="zh-CN" b="1">
                <a:latin typeface="微软雅黑" panose="020B0503020204020204" charset="-122"/>
                <a:ea typeface="微软雅黑" panose="020B0503020204020204" charset="-122"/>
                <a:cs typeface="微软雅黑" panose="020B0503020204020204" charset="-122"/>
                <a:sym typeface="+mn-ea"/>
              </a:rPr>
              <a:t>d)非临界采样改进</a:t>
            </a:r>
            <a:endParaRPr lang="en-US" altLang="zh-CN" b="1">
              <a:latin typeface="微软雅黑" panose="020B0503020204020204" charset="-122"/>
              <a:ea typeface="微软雅黑" panose="020B0503020204020204" charset="-122"/>
              <a:cs typeface="微软雅黑" panose="020B0503020204020204" charset="-122"/>
              <a:sym typeface="+mn-ea"/>
            </a:endParaRPr>
          </a:p>
          <a:p>
            <a:endParaRPr lang="en-US" altLang="zh-CN" b="1">
              <a:latin typeface="微软雅黑" panose="020B0503020204020204" charset="-122"/>
              <a:ea typeface="微软雅黑" panose="020B0503020204020204" charset="-122"/>
              <a:cs typeface="微软雅黑" panose="020B0503020204020204" charset="-122"/>
              <a:sym typeface="+mn-ea"/>
            </a:endParaRPr>
          </a:p>
          <a:p>
            <a:r>
              <a:rPr lang="en-US" altLang="zh-CN" b="1">
                <a:latin typeface="微软雅黑" panose="020B0503020204020204" charset="-122"/>
                <a:ea typeface="微软雅黑" panose="020B0503020204020204" charset="-122"/>
                <a:cs typeface="微软雅黑" panose="020B0503020204020204" charset="-122"/>
                <a:sym typeface="+mn-ea"/>
              </a:rPr>
              <a:t>e)傅里叶特征改进</a:t>
            </a:r>
            <a:endParaRPr lang="en-US" altLang="zh-CN" b="1">
              <a:latin typeface="微软雅黑" panose="020B0503020204020204" charset="-122"/>
              <a:ea typeface="微软雅黑" panose="020B0503020204020204" charset="-122"/>
              <a:cs typeface="微软雅黑" panose="020B0503020204020204" charset="-122"/>
              <a:sym typeface="+mn-ea"/>
            </a:endParaRPr>
          </a:p>
          <a:p>
            <a:pPr indent="457200"/>
            <a:endParaRPr lang="en-US" altLang="zh-CN" b="1">
              <a:latin typeface="微软雅黑" panose="020B0503020204020204" charset="-122"/>
              <a:ea typeface="微软雅黑" panose="020B0503020204020204" charset="-122"/>
              <a:cs typeface="微软雅黑" panose="020B0503020204020204" charset="-122"/>
              <a:sym typeface="+mn-ea"/>
            </a:endParaRPr>
          </a:p>
          <a:p>
            <a:pPr indent="457200"/>
            <a:r>
              <a:rPr lang="en-US" altLang="zh-CN" b="1">
                <a:latin typeface="微软雅黑" panose="020B0503020204020204" charset="-122"/>
                <a:ea typeface="微软雅黑" panose="020B0503020204020204" charset="-122"/>
                <a:cs typeface="微软雅黑" panose="020B0503020204020204" charset="-122"/>
                <a:sym typeface="+mn-ea"/>
              </a:rPr>
              <a:t>...</a:t>
            </a:r>
            <a:endParaRPr lang="en-US" altLang="zh-CN" b="1">
              <a:latin typeface="微软雅黑" panose="020B0503020204020204" charset="-122"/>
              <a:ea typeface="微软雅黑" panose="020B0503020204020204" charset="-122"/>
              <a:cs typeface="微软雅黑" panose="020B0503020204020204" charset="-122"/>
              <a:sym typeface="+mn-ea"/>
            </a:endParaRPr>
          </a:p>
          <a:p>
            <a:endParaRPr lang="zh-CN" altLang="en-US" b="1">
              <a:latin typeface="微软雅黑" panose="020B0503020204020204" charset="-122"/>
              <a:ea typeface="微软雅黑" panose="020B0503020204020204" charset="-122"/>
              <a:cs typeface="微软雅黑" panose="020B0503020204020204" charset="-122"/>
              <a:sym typeface="+mn-ea"/>
            </a:endParaRPr>
          </a:p>
          <a:p>
            <a:pPr algn="l">
              <a:buClrTx/>
              <a:buSzTx/>
              <a:buFontTx/>
            </a:pPr>
            <a:r>
              <a:rPr lang="zh-CN" altLang="en-US" sz="1800" b="1">
                <a:solidFill>
                  <a:srgbClr val="FF0000"/>
                </a:solidFill>
                <a:latin typeface="微软雅黑" panose="020B0503020204020204" charset="-122"/>
                <a:ea typeface="微软雅黑" panose="020B0503020204020204" charset="-122"/>
                <a:cs typeface="微软雅黑" panose="020B0503020204020204" charset="-122"/>
                <a:sym typeface="+mn-ea"/>
              </a:rPr>
              <a:t>评价：</a:t>
            </a:r>
            <a:endParaRPr lang="zh-CN" altLang="en-US" sz="1800" b="1">
              <a:solidFill>
                <a:srgbClr val="FF0000"/>
              </a:solidFill>
              <a:latin typeface="微软雅黑" panose="020B0503020204020204" charset="-122"/>
              <a:ea typeface="微软雅黑" panose="020B0503020204020204" charset="-122"/>
              <a:cs typeface="微软雅黑" panose="020B0503020204020204" charset="-122"/>
              <a:sym typeface="+mn-ea"/>
            </a:endParaRPr>
          </a:p>
          <a:p>
            <a:pPr algn="l">
              <a:buClrTx/>
              <a:buSzTx/>
              <a:buFontTx/>
            </a:pPr>
            <a:endParaRPr lang="zh-CN" altLang="en-US" sz="1800" b="1">
              <a:solidFill>
                <a:srgbClr val="FF0000"/>
              </a:solidFill>
              <a:latin typeface="微软雅黑" panose="020B0503020204020204" charset="-122"/>
              <a:ea typeface="微软雅黑" panose="020B0503020204020204" charset="-122"/>
              <a:cs typeface="微软雅黑" panose="020B0503020204020204" charset="-122"/>
              <a:sym typeface="+mn-ea"/>
            </a:endParaRPr>
          </a:p>
          <a:p>
            <a:r>
              <a:rPr lang="zh-CN" altLang="en-US" b="1">
                <a:latin typeface="微软雅黑" panose="020B0503020204020204" charset="-122"/>
                <a:ea typeface="微软雅黑" panose="020B0503020204020204" charset="-122"/>
                <a:cs typeface="微软雅黑" panose="020B0503020204020204" charset="-122"/>
                <a:sym typeface="+mn-ea"/>
              </a:rPr>
              <a:t>基于信号的角度思考神经网络设计，效果很惊艳</a:t>
            </a:r>
            <a:endParaRPr lang="zh-CN" altLang="en-US" b="1">
              <a:latin typeface="微软雅黑" panose="020B0503020204020204" charset="-122"/>
              <a:ea typeface="微软雅黑" panose="020B0503020204020204" charset="-122"/>
              <a:cs typeface="微软雅黑" panose="020B0503020204020204" charset="-122"/>
              <a:sym typeface="+mn-ea"/>
            </a:endParaRPr>
          </a:p>
          <a:p>
            <a:endParaRPr lang="zh-CN" altLang="en-US" b="1">
              <a:latin typeface="微软雅黑" panose="020B0503020204020204" charset="-122"/>
              <a:ea typeface="微软雅黑" panose="020B0503020204020204" charset="-122"/>
              <a:cs typeface="微软雅黑" panose="020B0503020204020204" charset="-122"/>
              <a:sym typeface="+mn-ea"/>
            </a:endParaRPr>
          </a:p>
          <a:p>
            <a:r>
              <a:rPr lang="zh-CN" altLang="en-US" b="1">
                <a:latin typeface="微软雅黑" panose="020B0503020204020204" charset="-122"/>
                <a:ea typeface="微软雅黑" panose="020B0503020204020204" charset="-122"/>
                <a:cs typeface="微软雅黑" panose="020B0503020204020204" charset="-122"/>
                <a:sym typeface="+mn-ea"/>
              </a:rPr>
              <a:t>复杂、手工、耗费资源（</a:t>
            </a:r>
            <a:r>
              <a:rPr lang="en-US" altLang="zh-CN" b="1">
                <a:latin typeface="微软雅黑" panose="020B0503020204020204" charset="-122"/>
                <a:ea typeface="微软雅黑" panose="020B0503020204020204" charset="-122"/>
                <a:cs typeface="微软雅黑" panose="020B0503020204020204" charset="-122"/>
                <a:sym typeface="+mn-ea"/>
              </a:rPr>
              <a:t>92</a:t>
            </a:r>
            <a:r>
              <a:rPr lang="zh-CN" altLang="en-US" b="1">
                <a:latin typeface="微软雅黑" panose="020B0503020204020204" charset="-122"/>
                <a:ea typeface="微软雅黑" panose="020B0503020204020204" charset="-122"/>
                <a:cs typeface="微软雅黑" panose="020B0503020204020204" charset="-122"/>
                <a:sym typeface="+mn-ea"/>
              </a:rPr>
              <a:t>个</a:t>
            </a:r>
            <a:r>
              <a:rPr lang="en-US" altLang="zh-CN" b="1">
                <a:latin typeface="微软雅黑" panose="020B0503020204020204" charset="-122"/>
                <a:ea typeface="微软雅黑" panose="020B0503020204020204" charset="-122"/>
                <a:cs typeface="微软雅黑" panose="020B0503020204020204" charset="-122"/>
                <a:sym typeface="+mn-ea"/>
              </a:rPr>
              <a:t> V100 GPU years, 225MWh</a:t>
            </a:r>
            <a:r>
              <a:rPr lang="zh-CN" altLang="en-US" b="1">
                <a:latin typeface="微软雅黑" panose="020B0503020204020204" charset="-122"/>
                <a:ea typeface="微软雅黑" panose="020B0503020204020204" charset="-122"/>
                <a:cs typeface="微软雅黑" panose="020B0503020204020204" charset="-122"/>
                <a:sym typeface="+mn-ea"/>
              </a:rPr>
              <a:t>）</a:t>
            </a:r>
            <a:endParaRPr lang="zh-CN" altLang="en-US" b="1">
              <a:latin typeface="微软雅黑" panose="020B0503020204020204" charset="-122"/>
              <a:ea typeface="微软雅黑" panose="020B0503020204020204" charset="-122"/>
              <a:cs typeface="微软雅黑" panose="020B0503020204020204" charset="-122"/>
              <a:sym typeface="+mn-ea"/>
            </a:endParaRPr>
          </a:p>
          <a:p>
            <a:pPr indent="457200"/>
            <a:endParaRPr lang="en-US" altLang="zh-CN" b="1">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176" name="图片 7175" descr="PPT内页副本1"/>
          <p:cNvPicPr>
            <a:picLocks noChangeAspect="1"/>
          </p:cNvPicPr>
          <p:nvPr/>
        </p:nvPicPr>
        <p:blipFill>
          <a:blip r:embed="rId1"/>
          <a:stretch>
            <a:fillRect/>
          </a:stretch>
        </p:blipFill>
        <p:spPr>
          <a:xfrm>
            <a:off x="0" y="0"/>
            <a:ext cx="9144000" cy="6859588"/>
          </a:xfrm>
          <a:prstGeom prst="rect">
            <a:avLst/>
          </a:prstGeom>
          <a:noFill/>
          <a:ln w="9525">
            <a:noFill/>
          </a:ln>
        </p:spPr>
      </p:pic>
      <p:sp>
        <p:nvSpPr>
          <p:cNvPr id="6" name="矩形 5"/>
          <p:cNvSpPr/>
          <p:nvPr/>
        </p:nvSpPr>
        <p:spPr>
          <a:xfrm>
            <a:off x="3439795" y="1143000"/>
            <a:ext cx="5146040" cy="2845435"/>
          </a:xfrm>
          <a:prstGeom prst="rect">
            <a:avLst/>
          </a:prstGeom>
          <a:ln w="19050">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4" name="矩形 3"/>
          <p:cNvSpPr/>
          <p:nvPr/>
        </p:nvSpPr>
        <p:spPr>
          <a:xfrm>
            <a:off x="3435985" y="4036695"/>
            <a:ext cx="4993005" cy="2184400"/>
          </a:xfrm>
          <a:prstGeom prst="rect">
            <a:avLst/>
          </a:prstGeom>
          <a:ln w="19050">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5" name="矩形 14"/>
          <p:cNvSpPr/>
          <p:nvPr/>
        </p:nvSpPr>
        <p:spPr>
          <a:xfrm>
            <a:off x="43815" y="2057400"/>
            <a:ext cx="3054350" cy="3437255"/>
          </a:xfrm>
          <a:prstGeom prst="rect">
            <a:avLst/>
          </a:prstGeom>
          <a:ln w="19050">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179" name="标题 7178"/>
          <p:cNvSpPr>
            <a:spLocks noGrp="1"/>
          </p:cNvSpPr>
          <p:nvPr>
            <p:ph type="title"/>
          </p:nvPr>
        </p:nvSpPr>
        <p:spPr>
          <a:xfrm>
            <a:off x="457200" y="274638"/>
            <a:ext cx="5029200" cy="563562"/>
          </a:xfrm>
        </p:spPr>
        <p:txBody>
          <a:bodyPr anchor="ctr" anchorCtr="0"/>
          <a:p>
            <a:pPr algn="l"/>
            <a:r>
              <a:rPr lang="en-US" sz="4000" dirty="0">
                <a:latin typeface="微软雅黑" panose="020B0503020204020204" charset="-122"/>
                <a:ea typeface="微软雅黑" panose="020B0503020204020204" charset="-122"/>
                <a:cs typeface="微软雅黑" panose="020B0503020204020204" charset="-122"/>
              </a:rPr>
              <a:t>Image Editing</a:t>
            </a:r>
            <a:r>
              <a:rPr lang="zh-CN" altLang="en-US" sz="4000" dirty="0">
                <a:latin typeface="微软雅黑" panose="020B0503020204020204" charset="-122"/>
                <a:ea typeface="微软雅黑" panose="020B0503020204020204" charset="-122"/>
                <a:cs typeface="微软雅黑" panose="020B0503020204020204" charset="-122"/>
              </a:rPr>
              <a:t>（</a:t>
            </a:r>
            <a:r>
              <a:rPr lang="en-US" altLang="zh-CN" sz="4000" dirty="0">
                <a:latin typeface="微软雅黑" panose="020B0503020204020204" charset="-122"/>
                <a:ea typeface="微软雅黑" panose="020B0503020204020204" charset="-122"/>
                <a:cs typeface="微软雅黑" panose="020B0503020204020204" charset="-122"/>
              </a:rPr>
              <a:t>1/3</a:t>
            </a:r>
            <a:r>
              <a:rPr lang="zh-CN" altLang="en-US" sz="4000" dirty="0">
                <a:latin typeface="微软雅黑" panose="020B0503020204020204" charset="-122"/>
                <a:ea typeface="微软雅黑" panose="020B0503020204020204" charset="-122"/>
                <a:cs typeface="微软雅黑" panose="020B0503020204020204" charset="-122"/>
              </a:rPr>
              <a:t>）</a:t>
            </a:r>
            <a:endParaRPr lang="zh-CN" altLang="en-US" sz="4000" dirty="0">
              <a:latin typeface="微软雅黑" panose="020B0503020204020204" charset="-122"/>
              <a:ea typeface="微软雅黑" panose="020B0503020204020204" charset="-122"/>
              <a:cs typeface="微软雅黑" panose="020B0503020204020204" charset="-122"/>
            </a:endParaRPr>
          </a:p>
        </p:txBody>
      </p:sp>
      <p:pic>
        <p:nvPicPr>
          <p:cNvPr id="2" name="图片 1"/>
          <p:cNvPicPr>
            <a:picLocks noChangeAspect="1"/>
          </p:cNvPicPr>
          <p:nvPr/>
        </p:nvPicPr>
        <p:blipFill>
          <a:blip r:embed="rId2"/>
          <a:stretch>
            <a:fillRect/>
          </a:stretch>
        </p:blipFill>
        <p:spPr>
          <a:xfrm>
            <a:off x="76200" y="2057400"/>
            <a:ext cx="2983230" cy="3429000"/>
          </a:xfrm>
          <a:prstGeom prst="rect">
            <a:avLst/>
          </a:prstGeom>
        </p:spPr>
      </p:pic>
      <p:sp>
        <p:nvSpPr>
          <p:cNvPr id="3" name="文本框 2"/>
          <p:cNvSpPr txBox="1"/>
          <p:nvPr/>
        </p:nvSpPr>
        <p:spPr>
          <a:xfrm>
            <a:off x="76200" y="1143000"/>
            <a:ext cx="4006850" cy="270510"/>
          </a:xfrm>
          <a:prstGeom prst="rect">
            <a:avLst/>
          </a:prstGeom>
          <a:noFill/>
        </p:spPr>
        <p:txBody>
          <a:bodyPr wrap="square" rtlCol="0" anchor="t">
            <a:spAutoFit/>
          </a:bodyPr>
          <a:p>
            <a:r>
              <a:rPr lang="en-US" altLang="zh-CN" b="1">
                <a:solidFill>
                  <a:srgbClr val="FF0000"/>
                </a:solidFill>
                <a:latin typeface="微软雅黑" panose="020B0503020204020204" charset="-122"/>
                <a:ea typeface="微软雅黑" panose="020B0503020204020204" charset="-122"/>
                <a:cs typeface="微软雅黑" panose="020B0503020204020204" charset="-122"/>
                <a:sym typeface="+mn-ea"/>
              </a:rPr>
              <a:t>Various </a:t>
            </a:r>
            <a:r>
              <a:rPr lang="zh-CN" altLang="en-US" b="1">
                <a:solidFill>
                  <a:srgbClr val="FF0000"/>
                </a:solidFill>
                <a:latin typeface="微软雅黑" panose="020B0503020204020204" charset="-122"/>
                <a:ea typeface="微软雅黑" panose="020B0503020204020204" charset="-122"/>
                <a:cs typeface="微软雅黑" panose="020B0503020204020204" charset="-122"/>
                <a:sym typeface="+mn-ea"/>
              </a:rPr>
              <a:t>Image Editin</a:t>
            </a:r>
            <a:r>
              <a:rPr lang="en-US" altLang="zh-CN" b="1">
                <a:solidFill>
                  <a:srgbClr val="FF0000"/>
                </a:solidFill>
                <a:latin typeface="微软雅黑" panose="020B0503020204020204" charset="-122"/>
                <a:ea typeface="微软雅黑" panose="020B0503020204020204" charset="-122"/>
                <a:cs typeface="微软雅黑" panose="020B0503020204020204" charset="-122"/>
                <a:sym typeface="+mn-ea"/>
              </a:rPr>
              <a:t>g</a:t>
            </a:r>
            <a:r>
              <a:rPr lang="zh-CN" altLang="en-US" b="1">
                <a:solidFill>
                  <a:srgbClr val="FF0000"/>
                </a:solidFill>
                <a:latin typeface="微软雅黑" panose="020B0503020204020204" charset="-122"/>
                <a:ea typeface="微软雅黑" panose="020B0503020204020204" charset="-122"/>
                <a:cs typeface="微软雅黑" panose="020B0503020204020204" charset="-122"/>
                <a:sym typeface="+mn-ea"/>
              </a:rPr>
              <a:t>（Manipulation）</a:t>
            </a:r>
            <a:endParaRPr lang="zh-CN" altLang="en-US" b="1">
              <a:solidFill>
                <a:srgbClr val="FF0000"/>
              </a:solidFill>
              <a:latin typeface="微软雅黑" panose="020B0503020204020204" charset="-122"/>
              <a:ea typeface="微软雅黑" panose="020B0503020204020204" charset="-122"/>
              <a:cs typeface="微软雅黑" panose="020B0503020204020204" charset="-122"/>
              <a:sym typeface="+mn-ea"/>
            </a:endParaRPr>
          </a:p>
        </p:txBody>
      </p:sp>
      <p:pic>
        <p:nvPicPr>
          <p:cNvPr id="5" name="图片 4"/>
          <p:cNvPicPr>
            <a:picLocks noChangeAspect="1"/>
          </p:cNvPicPr>
          <p:nvPr/>
        </p:nvPicPr>
        <p:blipFill>
          <a:blip r:embed="rId3"/>
          <a:stretch>
            <a:fillRect/>
          </a:stretch>
        </p:blipFill>
        <p:spPr>
          <a:xfrm>
            <a:off x="3446145" y="4191000"/>
            <a:ext cx="4937760" cy="1993265"/>
          </a:xfrm>
          <a:prstGeom prst="rect">
            <a:avLst/>
          </a:prstGeom>
        </p:spPr>
      </p:pic>
      <p:pic>
        <p:nvPicPr>
          <p:cNvPr id="7" name="图片 6"/>
          <p:cNvPicPr>
            <a:picLocks noChangeAspect="1"/>
          </p:cNvPicPr>
          <p:nvPr/>
        </p:nvPicPr>
        <p:blipFill>
          <a:blip r:embed="rId4"/>
          <a:srcRect t="4491"/>
          <a:stretch>
            <a:fillRect/>
          </a:stretch>
        </p:blipFill>
        <p:spPr>
          <a:xfrm>
            <a:off x="3505200" y="1194435"/>
            <a:ext cx="5060315" cy="27146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176" name="图片 7175" descr="PPT内页副本1"/>
          <p:cNvPicPr>
            <a:picLocks noChangeAspect="1"/>
          </p:cNvPicPr>
          <p:nvPr/>
        </p:nvPicPr>
        <p:blipFill>
          <a:blip r:embed="rId1"/>
          <a:stretch>
            <a:fillRect/>
          </a:stretch>
        </p:blipFill>
        <p:spPr>
          <a:xfrm>
            <a:off x="0" y="0"/>
            <a:ext cx="9144000" cy="6859588"/>
          </a:xfrm>
          <a:prstGeom prst="rect">
            <a:avLst/>
          </a:prstGeom>
          <a:noFill/>
          <a:ln w="9525">
            <a:noFill/>
          </a:ln>
        </p:spPr>
      </p:pic>
      <p:sp>
        <p:nvSpPr>
          <p:cNvPr id="15" name="矩形 14"/>
          <p:cNvSpPr/>
          <p:nvPr/>
        </p:nvSpPr>
        <p:spPr>
          <a:xfrm>
            <a:off x="172085" y="1524000"/>
            <a:ext cx="8276590" cy="2656840"/>
          </a:xfrm>
          <a:prstGeom prst="rect">
            <a:avLst/>
          </a:prstGeom>
          <a:ln w="19050">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179" name="标题 7178"/>
          <p:cNvSpPr>
            <a:spLocks noGrp="1"/>
          </p:cNvSpPr>
          <p:nvPr>
            <p:ph type="title"/>
          </p:nvPr>
        </p:nvSpPr>
        <p:spPr>
          <a:xfrm>
            <a:off x="457200" y="274638"/>
            <a:ext cx="5029200" cy="563562"/>
          </a:xfrm>
        </p:spPr>
        <p:txBody>
          <a:bodyPr anchor="ctr" anchorCtr="0"/>
          <a:p>
            <a:pPr algn="l"/>
            <a:r>
              <a:rPr lang="en-US" sz="4000" dirty="0">
                <a:latin typeface="微软雅黑" panose="020B0503020204020204" charset="-122"/>
                <a:ea typeface="微软雅黑" panose="020B0503020204020204" charset="-122"/>
                <a:cs typeface="微软雅黑" panose="020B0503020204020204" charset="-122"/>
              </a:rPr>
              <a:t>Image Editing</a:t>
            </a:r>
            <a:r>
              <a:rPr lang="zh-CN" altLang="en-US" sz="4000" dirty="0">
                <a:latin typeface="微软雅黑" panose="020B0503020204020204" charset="-122"/>
                <a:ea typeface="微软雅黑" panose="020B0503020204020204" charset="-122"/>
                <a:cs typeface="微软雅黑" panose="020B0503020204020204" charset="-122"/>
              </a:rPr>
              <a:t>（</a:t>
            </a:r>
            <a:r>
              <a:rPr lang="en-US" altLang="zh-CN" sz="4000" dirty="0">
                <a:latin typeface="微软雅黑" panose="020B0503020204020204" charset="-122"/>
                <a:ea typeface="微软雅黑" panose="020B0503020204020204" charset="-122"/>
                <a:cs typeface="微软雅黑" panose="020B0503020204020204" charset="-122"/>
              </a:rPr>
              <a:t>2/3</a:t>
            </a:r>
            <a:r>
              <a:rPr lang="zh-CN" altLang="en-US" sz="4000" dirty="0">
                <a:latin typeface="微软雅黑" panose="020B0503020204020204" charset="-122"/>
                <a:ea typeface="微软雅黑" panose="020B0503020204020204" charset="-122"/>
                <a:cs typeface="微软雅黑" panose="020B0503020204020204" charset="-122"/>
              </a:rPr>
              <a:t>）</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nvSpPr>
        <p:spPr>
          <a:xfrm>
            <a:off x="76200" y="1143000"/>
            <a:ext cx="3060700" cy="270510"/>
          </a:xfrm>
          <a:prstGeom prst="rect">
            <a:avLst/>
          </a:prstGeom>
          <a:noFill/>
        </p:spPr>
        <p:txBody>
          <a:bodyPr wrap="square" rtlCol="0" anchor="t">
            <a:spAutoFit/>
          </a:bodyPr>
          <a:p>
            <a:r>
              <a:rPr lang="en-US" altLang="zh-CN" b="1">
                <a:solidFill>
                  <a:srgbClr val="FF0000"/>
                </a:solidFill>
                <a:latin typeface="微软雅黑" panose="020B0503020204020204" charset="-122"/>
                <a:ea typeface="微软雅黑" panose="020B0503020204020204" charset="-122"/>
                <a:cs typeface="微软雅黑" panose="020B0503020204020204" charset="-122"/>
                <a:sym typeface="+mn-ea"/>
              </a:rPr>
              <a:t>How to edit ?</a:t>
            </a:r>
            <a:r>
              <a:rPr lang="en-US" altLang="zh-CN" b="1">
                <a:latin typeface="微软雅黑" panose="020B0503020204020204" charset="-122"/>
                <a:ea typeface="微软雅黑" panose="020B0503020204020204" charset="-122"/>
                <a:cs typeface="微软雅黑" panose="020B0503020204020204" charset="-122"/>
                <a:sym typeface="+mn-ea"/>
              </a:rPr>
              <a:t> </a:t>
            </a:r>
            <a:endParaRPr lang="en-US" altLang="zh-CN" b="1">
              <a:latin typeface="微软雅黑" panose="020B0503020204020204" charset="-122"/>
              <a:ea typeface="微软雅黑" panose="020B0503020204020204" charset="-122"/>
              <a:cs typeface="微软雅黑" panose="020B0503020204020204" charset="-122"/>
              <a:sym typeface="+mn-ea"/>
            </a:endParaRPr>
          </a:p>
        </p:txBody>
      </p:sp>
      <p:pic>
        <p:nvPicPr>
          <p:cNvPr id="2" name="图片 1"/>
          <p:cNvPicPr>
            <a:picLocks noChangeAspect="1"/>
          </p:cNvPicPr>
          <p:nvPr/>
        </p:nvPicPr>
        <p:blipFill>
          <a:blip r:embed="rId2"/>
          <a:stretch>
            <a:fillRect/>
          </a:stretch>
        </p:blipFill>
        <p:spPr>
          <a:xfrm>
            <a:off x="381000" y="4648200"/>
            <a:ext cx="6939280" cy="1337310"/>
          </a:xfrm>
          <a:prstGeom prst="rect">
            <a:avLst/>
          </a:prstGeom>
        </p:spPr>
      </p:pic>
      <p:sp>
        <p:nvSpPr>
          <p:cNvPr id="4" name="文本框 3"/>
          <p:cNvSpPr txBox="1"/>
          <p:nvPr/>
        </p:nvSpPr>
        <p:spPr>
          <a:xfrm>
            <a:off x="1600200" y="2492375"/>
            <a:ext cx="2172335" cy="629920"/>
          </a:xfrm>
          <a:prstGeom prst="rect">
            <a:avLst/>
          </a:prstGeom>
          <a:noFill/>
        </p:spPr>
        <p:txBody>
          <a:bodyPr wrap="square" rtlCol="0" anchor="t">
            <a:spAutoFit/>
          </a:bodyPr>
          <a:p>
            <a:r>
              <a:rPr lang="zh-CN" altLang="en-US" b="1">
                <a:latin typeface="微软雅黑" panose="020B0503020204020204" charset="-122"/>
                <a:ea typeface="微软雅黑" panose="020B0503020204020204" charset="-122"/>
                <a:cs typeface="微软雅黑" panose="020B0503020204020204" charset="-122"/>
                <a:sym typeface="+mn-ea"/>
              </a:rPr>
              <a:t>操作</a:t>
            </a:r>
            <a:r>
              <a:rPr lang="en-US" altLang="zh-CN" b="1">
                <a:latin typeface="微软雅黑" panose="020B0503020204020204" charset="-122"/>
                <a:ea typeface="微软雅黑" panose="020B0503020204020204" charset="-122"/>
                <a:cs typeface="微软雅黑" panose="020B0503020204020204" charset="-122"/>
                <a:sym typeface="+mn-ea"/>
              </a:rPr>
              <a:t>GAN</a:t>
            </a:r>
            <a:r>
              <a:rPr lang="zh-CN" altLang="en-US" b="1">
                <a:latin typeface="微软雅黑" panose="020B0503020204020204" charset="-122"/>
                <a:ea typeface="微软雅黑" panose="020B0503020204020204" charset="-122"/>
                <a:cs typeface="微软雅黑" panose="020B0503020204020204" charset="-122"/>
                <a:sym typeface="+mn-ea"/>
              </a:rPr>
              <a:t>的</a:t>
            </a:r>
            <a:r>
              <a:rPr lang="en-US" altLang="zh-CN" b="1">
                <a:latin typeface="微软雅黑" panose="020B0503020204020204" charset="-122"/>
                <a:ea typeface="微软雅黑" panose="020B0503020204020204" charset="-122"/>
                <a:cs typeface="微软雅黑" panose="020B0503020204020204" charset="-122"/>
                <a:sym typeface="+mn-ea"/>
              </a:rPr>
              <a:t>Latent Space</a:t>
            </a:r>
            <a:endParaRPr lang="en-US" altLang="zh-CN" b="1">
              <a:latin typeface="微软雅黑" panose="020B0503020204020204" charset="-122"/>
              <a:ea typeface="微软雅黑" panose="020B0503020204020204" charset="-122"/>
              <a:cs typeface="微软雅黑" panose="020B0503020204020204" charset="-122"/>
              <a:sym typeface="+mn-ea"/>
            </a:endParaRPr>
          </a:p>
          <a:p>
            <a:endParaRPr lang="en-US" altLang="zh-CN" b="1">
              <a:latin typeface="微软雅黑" panose="020B0503020204020204" charset="-122"/>
              <a:ea typeface="微软雅黑" panose="020B0503020204020204" charset="-122"/>
              <a:cs typeface="微软雅黑" panose="020B0503020204020204" charset="-122"/>
              <a:sym typeface="+mn-ea"/>
            </a:endParaRPr>
          </a:p>
          <a:p>
            <a:r>
              <a:rPr lang="zh-CN" altLang="en-US" b="1">
                <a:latin typeface="微软雅黑" panose="020B0503020204020204" charset="-122"/>
                <a:ea typeface="微软雅黑" panose="020B0503020204020204" charset="-122"/>
                <a:cs typeface="微软雅黑" panose="020B0503020204020204" charset="-122"/>
                <a:sym typeface="+mn-ea"/>
              </a:rPr>
              <a:t>相似图像的隐码接近</a:t>
            </a:r>
            <a:endParaRPr lang="zh-CN" altLang="en-US" b="1">
              <a:latin typeface="微软雅黑" panose="020B0503020204020204" charset="-122"/>
              <a:ea typeface="微软雅黑" panose="020B0503020204020204" charset="-122"/>
              <a:cs typeface="微软雅黑" panose="020B0503020204020204" charset="-122"/>
              <a:sym typeface="+mn-ea"/>
            </a:endParaRPr>
          </a:p>
        </p:txBody>
      </p:sp>
      <p:pic>
        <p:nvPicPr>
          <p:cNvPr id="5" name="图片 4"/>
          <p:cNvPicPr>
            <a:picLocks noChangeAspect="1"/>
          </p:cNvPicPr>
          <p:nvPr/>
        </p:nvPicPr>
        <p:blipFill>
          <a:blip r:embed="rId3"/>
          <a:stretch>
            <a:fillRect/>
          </a:stretch>
        </p:blipFill>
        <p:spPr>
          <a:xfrm>
            <a:off x="4419600" y="1600200"/>
            <a:ext cx="3950335" cy="2563495"/>
          </a:xfrm>
          <a:prstGeom prst="rect">
            <a:avLst/>
          </a:prstGeom>
        </p:spPr>
      </p:pic>
      <p:sp>
        <p:nvSpPr>
          <p:cNvPr id="6" name="文本框 5"/>
          <p:cNvSpPr txBox="1"/>
          <p:nvPr/>
        </p:nvSpPr>
        <p:spPr>
          <a:xfrm>
            <a:off x="152400" y="4191000"/>
            <a:ext cx="4572000" cy="270510"/>
          </a:xfrm>
          <a:prstGeom prst="rect">
            <a:avLst/>
          </a:prstGeom>
          <a:noFill/>
        </p:spPr>
        <p:txBody>
          <a:bodyPr wrap="square" rtlCol="0" anchor="t">
            <a:spAutoFit/>
          </a:bodyPr>
          <a:p>
            <a:r>
              <a:rPr lang="en-US" altLang="zh-CN" b="1" u="sng">
                <a:latin typeface="微软雅黑" panose="020B0503020204020204" charset="-122"/>
                <a:ea typeface="微软雅黑" panose="020B0503020204020204" charset="-122"/>
                <a:cs typeface="微软雅黑" panose="020B0503020204020204" charset="-122"/>
              </a:rPr>
              <a:t>A. </a:t>
            </a:r>
            <a:r>
              <a:rPr lang="zh-CN" altLang="en-US" b="1" u="sng">
                <a:latin typeface="微软雅黑" panose="020B0503020204020204" charset="-122"/>
                <a:ea typeface="微软雅黑" panose="020B0503020204020204" charset="-122"/>
                <a:cs typeface="微软雅黑" panose="020B0503020204020204" charset="-122"/>
              </a:rPr>
              <a:t>Image Interpolation</a:t>
            </a:r>
            <a:endParaRPr lang="zh-CN" altLang="en-US" b="1" u="sng">
              <a:latin typeface="微软雅黑" panose="020B0503020204020204" charset="-122"/>
              <a:ea typeface="微软雅黑" panose="020B0503020204020204" charset="-122"/>
              <a:cs typeface="微软雅黑" panose="020B0503020204020204" charset="-122"/>
            </a:endParaRPr>
          </a:p>
        </p:txBody>
      </p:sp>
      <p:pic>
        <p:nvPicPr>
          <p:cNvPr id="7" name="图片 6"/>
          <p:cNvPicPr>
            <a:picLocks noChangeAspect="1"/>
          </p:cNvPicPr>
          <p:nvPr/>
        </p:nvPicPr>
        <p:blipFill>
          <a:blip r:embed="rId4"/>
          <a:stretch>
            <a:fillRect/>
          </a:stretch>
        </p:blipFill>
        <p:spPr>
          <a:xfrm>
            <a:off x="3048000" y="6090920"/>
            <a:ext cx="2047875" cy="229235"/>
          </a:xfrm>
          <a:prstGeom prst="rect">
            <a:avLst/>
          </a:prstGeom>
        </p:spPr>
      </p:pic>
      <p:sp>
        <p:nvSpPr>
          <p:cNvPr id="9" name="文本框 8"/>
          <p:cNvSpPr txBox="1"/>
          <p:nvPr/>
        </p:nvSpPr>
        <p:spPr>
          <a:xfrm>
            <a:off x="4876800" y="6477000"/>
            <a:ext cx="4206875" cy="330835"/>
          </a:xfrm>
          <a:prstGeom prst="rect">
            <a:avLst/>
          </a:prstGeom>
          <a:noFill/>
        </p:spPr>
        <p:txBody>
          <a:bodyPr wrap="square" rtlCol="0" anchor="t">
            <a:spAutoFit/>
          </a:bodyPr>
          <a:p>
            <a:r>
              <a:rPr sz="1200">
                <a:latin typeface="微软雅黑" panose="020B0503020204020204" charset="-122"/>
                <a:ea typeface="微软雅黑" panose="020B0503020204020204" charset="-122"/>
              </a:rPr>
              <a:t>Liu M, Wei Y, Wu X, et al. A Survey on Leveraging Pre-trained Generative Adversarial Networks for Image Editing and Restoration[J]. arXiv preprint arXiv:2207.10309, 2022.</a:t>
            </a:r>
            <a:endParaRPr sz="1200">
              <a:latin typeface="微软雅黑" panose="020B0503020204020204" charset="-122"/>
              <a:ea typeface="微软雅黑" panose="020B0503020204020204" charset="-122"/>
            </a:endParaRPr>
          </a:p>
        </p:txBody>
      </p:sp>
      <p:sp>
        <p:nvSpPr>
          <p:cNvPr id="8" name="文本框 7"/>
          <p:cNvSpPr txBox="1"/>
          <p:nvPr/>
        </p:nvSpPr>
        <p:spPr>
          <a:xfrm>
            <a:off x="228600" y="1600200"/>
            <a:ext cx="3000375" cy="270510"/>
          </a:xfrm>
          <a:prstGeom prst="rect">
            <a:avLst/>
          </a:prstGeom>
          <a:noFill/>
        </p:spPr>
        <p:txBody>
          <a:bodyPr wrap="square" rtlCol="0" anchor="t">
            <a:spAutoFit/>
          </a:bodyPr>
          <a:p>
            <a:r>
              <a:rPr lang="zh-CN" altLang="en-US" b="1">
                <a:latin typeface="微软雅黑" panose="020B0503020204020204" charset="-122"/>
                <a:ea typeface="微软雅黑" panose="020B0503020204020204" charset="-122"/>
                <a:cs typeface="微软雅黑" panose="020B0503020204020204" charset="-122"/>
                <a:sym typeface="+mn-ea"/>
              </a:rPr>
              <a:t>无监督训练的</a:t>
            </a:r>
            <a:r>
              <a:rPr lang="en-US" altLang="zh-CN" b="1">
                <a:latin typeface="微软雅黑" panose="020B0503020204020204" charset="-122"/>
                <a:ea typeface="微软雅黑" panose="020B0503020204020204" charset="-122"/>
                <a:cs typeface="微软雅黑" panose="020B0503020204020204" charset="-122"/>
                <a:sym typeface="+mn-ea"/>
              </a:rPr>
              <a:t>GAN    VS   </a:t>
            </a:r>
            <a:r>
              <a:rPr lang="zh-CN" altLang="en-US" b="1">
                <a:latin typeface="微软雅黑" panose="020B0503020204020204" charset="-122"/>
                <a:ea typeface="微软雅黑" panose="020B0503020204020204" charset="-122"/>
                <a:cs typeface="微软雅黑" panose="020B0503020204020204" charset="-122"/>
                <a:sym typeface="+mn-ea"/>
              </a:rPr>
              <a:t>指定图像</a:t>
            </a:r>
            <a:endParaRPr lang="zh-CN" altLang="en-US" b="1">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176" name="图片 7175" descr="PPT内页副本1"/>
          <p:cNvPicPr>
            <a:picLocks noChangeAspect="1"/>
          </p:cNvPicPr>
          <p:nvPr/>
        </p:nvPicPr>
        <p:blipFill>
          <a:blip r:embed="rId1"/>
          <a:stretch>
            <a:fillRect/>
          </a:stretch>
        </p:blipFill>
        <p:spPr>
          <a:xfrm>
            <a:off x="0" y="0"/>
            <a:ext cx="9144000" cy="6859588"/>
          </a:xfrm>
          <a:prstGeom prst="rect">
            <a:avLst/>
          </a:prstGeom>
          <a:noFill/>
          <a:ln w="9525">
            <a:noFill/>
          </a:ln>
        </p:spPr>
      </p:pic>
      <p:sp>
        <p:nvSpPr>
          <p:cNvPr id="7179" name="标题 7178"/>
          <p:cNvSpPr>
            <a:spLocks noGrp="1"/>
          </p:cNvSpPr>
          <p:nvPr>
            <p:ph type="title"/>
          </p:nvPr>
        </p:nvSpPr>
        <p:spPr>
          <a:xfrm>
            <a:off x="457200" y="274638"/>
            <a:ext cx="5029200" cy="563562"/>
          </a:xfrm>
        </p:spPr>
        <p:txBody>
          <a:bodyPr anchor="ctr" anchorCtr="0"/>
          <a:p>
            <a:pPr algn="l"/>
            <a:r>
              <a:rPr lang="en-US" sz="4000" dirty="0">
                <a:latin typeface="微软雅黑" panose="020B0503020204020204" charset="-122"/>
                <a:ea typeface="微软雅黑" panose="020B0503020204020204" charset="-122"/>
                <a:cs typeface="微软雅黑" panose="020B0503020204020204" charset="-122"/>
              </a:rPr>
              <a:t>Image Editing</a:t>
            </a:r>
            <a:r>
              <a:rPr lang="zh-CN" altLang="en-US" sz="4000" dirty="0">
                <a:latin typeface="微软雅黑" panose="020B0503020204020204" charset="-122"/>
                <a:ea typeface="微软雅黑" panose="020B0503020204020204" charset="-122"/>
                <a:cs typeface="微软雅黑" panose="020B0503020204020204" charset="-122"/>
              </a:rPr>
              <a:t>（</a:t>
            </a:r>
            <a:r>
              <a:rPr lang="en-US" altLang="zh-CN" sz="4000" dirty="0">
                <a:latin typeface="微软雅黑" panose="020B0503020204020204" charset="-122"/>
                <a:ea typeface="微软雅黑" panose="020B0503020204020204" charset="-122"/>
                <a:cs typeface="微软雅黑" panose="020B0503020204020204" charset="-122"/>
              </a:rPr>
              <a:t>3/3</a:t>
            </a:r>
            <a:r>
              <a:rPr lang="zh-CN" altLang="en-US" sz="4000" dirty="0">
                <a:latin typeface="微软雅黑" panose="020B0503020204020204" charset="-122"/>
                <a:ea typeface="微软雅黑" panose="020B0503020204020204" charset="-122"/>
                <a:cs typeface="微软雅黑" panose="020B0503020204020204" charset="-122"/>
              </a:rPr>
              <a:t>）</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6" name="文本框 5"/>
          <p:cNvSpPr txBox="1"/>
          <p:nvPr/>
        </p:nvSpPr>
        <p:spPr>
          <a:xfrm>
            <a:off x="152400" y="1143000"/>
            <a:ext cx="4572000" cy="270510"/>
          </a:xfrm>
          <a:prstGeom prst="rect">
            <a:avLst/>
          </a:prstGeom>
          <a:noFill/>
        </p:spPr>
        <p:txBody>
          <a:bodyPr wrap="square" rtlCol="0" anchor="t">
            <a:spAutoFit/>
          </a:bodyPr>
          <a:p>
            <a:r>
              <a:rPr lang="en-US" altLang="zh-CN" b="1" u="sng">
                <a:latin typeface="微软雅黑" panose="020B0503020204020204" charset="-122"/>
                <a:ea typeface="微软雅黑" panose="020B0503020204020204" charset="-122"/>
                <a:cs typeface="微软雅黑" panose="020B0503020204020204" charset="-122"/>
              </a:rPr>
              <a:t>B. </a:t>
            </a:r>
            <a:r>
              <a:rPr lang="zh-CN" altLang="en-US" b="1" u="sng">
                <a:latin typeface="微软雅黑" panose="020B0503020204020204" charset="-122"/>
                <a:ea typeface="微软雅黑" panose="020B0503020204020204" charset="-122"/>
                <a:cs typeface="微软雅黑" panose="020B0503020204020204" charset="-122"/>
              </a:rPr>
              <a:t>Style and Attribute Transfer</a:t>
            </a:r>
            <a:endParaRPr lang="zh-CN" altLang="en-US" b="1" u="sng">
              <a:latin typeface="微软雅黑" panose="020B0503020204020204" charset="-122"/>
              <a:ea typeface="微软雅黑" panose="020B0503020204020204" charset="-122"/>
              <a:cs typeface="微软雅黑" panose="020B0503020204020204" charset="-122"/>
            </a:endParaRPr>
          </a:p>
        </p:txBody>
      </p:sp>
      <p:sp>
        <p:nvSpPr>
          <p:cNvPr id="9" name="文本框 8"/>
          <p:cNvSpPr txBox="1"/>
          <p:nvPr/>
        </p:nvSpPr>
        <p:spPr>
          <a:xfrm>
            <a:off x="2591435" y="2057400"/>
            <a:ext cx="1936115" cy="450215"/>
          </a:xfrm>
          <a:prstGeom prst="rect">
            <a:avLst/>
          </a:prstGeom>
          <a:noFill/>
        </p:spPr>
        <p:txBody>
          <a:bodyPr wrap="square" rtlCol="0" anchor="t">
            <a:spAutoFit/>
          </a:bodyPr>
          <a:p>
            <a:r>
              <a:rPr lang="zh-CN" altLang="en-US" b="1">
                <a:latin typeface="微软雅黑" panose="020B0503020204020204" charset="-122"/>
                <a:ea typeface="微软雅黑" panose="020B0503020204020204" charset="-122"/>
                <a:sym typeface="+mn-ea"/>
              </a:rPr>
              <a:t>style</a:t>
            </a:r>
            <a:r>
              <a:rPr lang="en-US" altLang="zh-CN" b="1">
                <a:latin typeface="微软雅黑" panose="020B0503020204020204" charset="-122"/>
                <a:ea typeface="微软雅黑" panose="020B0503020204020204" charset="-122"/>
                <a:sym typeface="+mn-ea"/>
              </a:rPr>
              <a:t> </a:t>
            </a:r>
            <a:r>
              <a:rPr lang="zh-CN" altLang="en-US" b="1">
                <a:latin typeface="微软雅黑" panose="020B0503020204020204" charset="-122"/>
                <a:ea typeface="微软雅黑" panose="020B0503020204020204" charset="-122"/>
                <a:sym typeface="+mn-ea"/>
              </a:rPr>
              <a:t>mixing regularization</a:t>
            </a:r>
            <a:endParaRPr lang="zh-CN" altLang="en-US" b="1">
              <a:latin typeface="微软雅黑" panose="020B0503020204020204" charset="-122"/>
              <a:ea typeface="微软雅黑" panose="020B0503020204020204" charset="-122"/>
              <a:sym typeface="+mn-ea"/>
            </a:endParaRPr>
          </a:p>
        </p:txBody>
      </p:sp>
      <p:pic>
        <p:nvPicPr>
          <p:cNvPr id="12" name="图片 11"/>
          <p:cNvPicPr>
            <a:picLocks noChangeAspect="1"/>
          </p:cNvPicPr>
          <p:nvPr/>
        </p:nvPicPr>
        <p:blipFill>
          <a:blip r:embed="rId2"/>
          <a:stretch>
            <a:fillRect/>
          </a:stretch>
        </p:blipFill>
        <p:spPr>
          <a:xfrm>
            <a:off x="2362200" y="5257800"/>
            <a:ext cx="2029460" cy="196850"/>
          </a:xfrm>
          <a:prstGeom prst="rect">
            <a:avLst/>
          </a:prstGeom>
        </p:spPr>
      </p:pic>
      <p:sp>
        <p:nvSpPr>
          <p:cNvPr id="13" name="文本框 12"/>
          <p:cNvSpPr txBox="1"/>
          <p:nvPr/>
        </p:nvSpPr>
        <p:spPr>
          <a:xfrm>
            <a:off x="2362200" y="4850130"/>
            <a:ext cx="1209675" cy="270510"/>
          </a:xfrm>
          <a:prstGeom prst="rect">
            <a:avLst/>
          </a:prstGeom>
          <a:noFill/>
        </p:spPr>
        <p:txBody>
          <a:bodyPr wrap="square" rtlCol="0" anchor="t">
            <a:spAutoFit/>
          </a:bodyPr>
          <a:p>
            <a:r>
              <a:rPr lang="en-US" altLang="zh-CN" b="1">
                <a:latin typeface="微软雅黑" panose="020B0503020204020204" charset="-122"/>
                <a:ea typeface="微软雅黑" panose="020B0503020204020204" charset="-122"/>
                <a:sym typeface="+mn-ea"/>
              </a:rPr>
              <a:t>patial mask</a:t>
            </a:r>
            <a:endParaRPr lang="en-US" altLang="zh-CN" b="1">
              <a:latin typeface="微软雅黑" panose="020B0503020204020204" charset="-122"/>
              <a:ea typeface="微软雅黑" panose="020B0503020204020204" charset="-122"/>
              <a:sym typeface="+mn-ea"/>
            </a:endParaRPr>
          </a:p>
        </p:txBody>
      </p:sp>
      <p:sp>
        <p:nvSpPr>
          <p:cNvPr id="15" name="文本框 14"/>
          <p:cNvSpPr txBox="1"/>
          <p:nvPr/>
        </p:nvSpPr>
        <p:spPr>
          <a:xfrm>
            <a:off x="4495800" y="1177290"/>
            <a:ext cx="4572000" cy="270510"/>
          </a:xfrm>
          <a:prstGeom prst="rect">
            <a:avLst/>
          </a:prstGeom>
          <a:noFill/>
        </p:spPr>
        <p:txBody>
          <a:bodyPr wrap="square" rtlCol="0" anchor="t">
            <a:spAutoFit/>
          </a:bodyPr>
          <a:p>
            <a:r>
              <a:rPr lang="en-US" altLang="zh-CN" b="1" u="sng">
                <a:latin typeface="微软雅黑" panose="020B0503020204020204" charset="-122"/>
                <a:ea typeface="微软雅黑" panose="020B0503020204020204" charset="-122"/>
                <a:cs typeface="微软雅黑" panose="020B0503020204020204" charset="-122"/>
              </a:rPr>
              <a:t>D. </a:t>
            </a:r>
            <a:r>
              <a:rPr lang="zh-CN" altLang="en-US" b="1" u="sng">
                <a:latin typeface="微软雅黑" panose="020B0503020204020204" charset="-122"/>
                <a:ea typeface="微软雅黑" panose="020B0503020204020204" charset="-122"/>
                <a:cs typeface="微软雅黑" panose="020B0503020204020204" charset="-122"/>
              </a:rPr>
              <a:t>Attribute Editing（semantic concepts）</a:t>
            </a:r>
            <a:endParaRPr lang="zh-CN" altLang="en-US" b="1" u="sng">
              <a:latin typeface="微软雅黑" panose="020B0503020204020204" charset="-122"/>
              <a:ea typeface="微软雅黑" panose="020B0503020204020204" charset="-122"/>
              <a:cs typeface="微软雅黑" panose="020B0503020204020204" charset="-122"/>
            </a:endParaRPr>
          </a:p>
        </p:txBody>
      </p:sp>
      <p:pic>
        <p:nvPicPr>
          <p:cNvPr id="16" name="图片 15"/>
          <p:cNvPicPr>
            <a:picLocks noChangeAspect="1"/>
          </p:cNvPicPr>
          <p:nvPr/>
        </p:nvPicPr>
        <p:blipFill>
          <a:blip r:embed="rId3"/>
          <a:stretch>
            <a:fillRect/>
          </a:stretch>
        </p:blipFill>
        <p:spPr>
          <a:xfrm>
            <a:off x="152400" y="1447800"/>
            <a:ext cx="2439035" cy="2137410"/>
          </a:xfrm>
          <a:prstGeom prst="rect">
            <a:avLst/>
          </a:prstGeom>
        </p:spPr>
      </p:pic>
      <p:pic>
        <p:nvPicPr>
          <p:cNvPr id="17" name="图片 16"/>
          <p:cNvPicPr>
            <a:picLocks noChangeAspect="1"/>
          </p:cNvPicPr>
          <p:nvPr/>
        </p:nvPicPr>
        <p:blipFill>
          <a:blip r:embed="rId4"/>
          <a:stretch>
            <a:fillRect/>
          </a:stretch>
        </p:blipFill>
        <p:spPr>
          <a:xfrm>
            <a:off x="304800" y="3964305"/>
            <a:ext cx="2004695" cy="2858135"/>
          </a:xfrm>
          <a:prstGeom prst="rect">
            <a:avLst/>
          </a:prstGeom>
        </p:spPr>
      </p:pic>
      <p:pic>
        <p:nvPicPr>
          <p:cNvPr id="18" name="图片 17"/>
          <p:cNvPicPr>
            <a:picLocks noChangeAspect="1"/>
          </p:cNvPicPr>
          <p:nvPr/>
        </p:nvPicPr>
        <p:blipFill>
          <a:blip r:embed="rId5"/>
          <a:stretch>
            <a:fillRect/>
          </a:stretch>
        </p:blipFill>
        <p:spPr>
          <a:xfrm>
            <a:off x="4563745" y="1640205"/>
            <a:ext cx="2763520" cy="1666240"/>
          </a:xfrm>
          <a:prstGeom prst="rect">
            <a:avLst/>
          </a:prstGeom>
        </p:spPr>
      </p:pic>
      <p:pic>
        <p:nvPicPr>
          <p:cNvPr id="19" name="图片 18"/>
          <p:cNvPicPr>
            <a:picLocks noChangeAspect="1"/>
          </p:cNvPicPr>
          <p:nvPr/>
        </p:nvPicPr>
        <p:blipFill>
          <a:blip r:embed="rId6"/>
          <a:stretch>
            <a:fillRect/>
          </a:stretch>
        </p:blipFill>
        <p:spPr>
          <a:xfrm>
            <a:off x="4568825" y="3484880"/>
            <a:ext cx="2758440" cy="1635760"/>
          </a:xfrm>
          <a:prstGeom prst="rect">
            <a:avLst/>
          </a:prstGeom>
        </p:spPr>
      </p:pic>
      <p:sp>
        <p:nvSpPr>
          <p:cNvPr id="20" name="文本框 19"/>
          <p:cNvSpPr txBox="1"/>
          <p:nvPr/>
        </p:nvSpPr>
        <p:spPr>
          <a:xfrm>
            <a:off x="7327265" y="2189480"/>
            <a:ext cx="1779270" cy="3322955"/>
          </a:xfrm>
          <a:prstGeom prst="rect">
            <a:avLst/>
          </a:prstGeom>
          <a:noFill/>
        </p:spPr>
        <p:txBody>
          <a:bodyPr wrap="square" rtlCol="0" anchor="t">
            <a:spAutoFit/>
          </a:bodyPr>
          <a:p>
            <a:r>
              <a:rPr lang="en-US" altLang="zh-CN" b="1">
                <a:latin typeface="微软雅黑" panose="020B0503020204020204" charset="-122"/>
                <a:ea typeface="微软雅黑" panose="020B0503020204020204" charset="-122"/>
                <a:cs typeface="微软雅黑" panose="020B0503020204020204" charset="-122"/>
              </a:rPr>
              <a:t>A</a:t>
            </a:r>
            <a:r>
              <a:rPr lang="zh-CN" altLang="en-US" b="1">
                <a:latin typeface="微软雅黑" panose="020B0503020204020204" charset="-122"/>
                <a:ea typeface="微软雅黑" panose="020B0503020204020204" charset="-122"/>
                <a:cs typeface="微软雅黑" panose="020B0503020204020204" charset="-122"/>
              </a:rPr>
              <a:t>ttribute </a:t>
            </a:r>
            <a:r>
              <a:rPr lang="en-US" altLang="zh-CN" b="1">
                <a:latin typeface="微软雅黑" panose="020B0503020204020204" charset="-122"/>
                <a:ea typeface="微软雅黑" panose="020B0503020204020204" charset="-122"/>
                <a:cs typeface="微软雅黑" panose="020B0503020204020204" charset="-122"/>
              </a:rPr>
              <a:t>C</a:t>
            </a:r>
            <a:r>
              <a:rPr lang="zh-CN" altLang="en-US" b="1">
                <a:latin typeface="微软雅黑" panose="020B0503020204020204" charset="-122"/>
                <a:ea typeface="微软雅黑" panose="020B0503020204020204" charset="-122"/>
                <a:cs typeface="微软雅黑" panose="020B0503020204020204" charset="-122"/>
              </a:rPr>
              <a:t>lassifiers</a:t>
            </a:r>
            <a:endParaRPr lang="zh-CN" altLang="en-US" b="1">
              <a:latin typeface="微软雅黑" panose="020B0503020204020204" charset="-122"/>
              <a:ea typeface="微软雅黑" panose="020B0503020204020204" charset="-122"/>
              <a:cs typeface="微软雅黑" panose="020B0503020204020204" charset="-122"/>
            </a:endParaRPr>
          </a:p>
          <a:p>
            <a:endParaRPr lang="zh-CN" altLang="en-US" b="1">
              <a:latin typeface="微软雅黑" panose="020B0503020204020204" charset="-122"/>
              <a:ea typeface="微软雅黑" panose="020B0503020204020204" charset="-122"/>
              <a:cs typeface="微软雅黑" panose="020B0503020204020204" charset="-122"/>
            </a:endParaRPr>
          </a:p>
          <a:p>
            <a:r>
              <a:rPr lang="zh-CN" altLang="en-US" b="1">
                <a:latin typeface="微软雅黑" panose="020B0503020204020204" charset="-122"/>
                <a:ea typeface="微软雅黑" panose="020B0503020204020204" charset="-122"/>
                <a:cs typeface="微软雅黑" panose="020B0503020204020204" charset="-122"/>
              </a:rPr>
              <a:t>代理模型</a:t>
            </a:r>
            <a:endParaRPr lang="en-US" altLang="zh-CN" b="1">
              <a:latin typeface="微软雅黑" panose="020B0503020204020204" charset="-122"/>
              <a:ea typeface="微软雅黑" panose="020B0503020204020204" charset="-122"/>
              <a:cs typeface="微软雅黑" panose="020B0503020204020204" charset="-122"/>
            </a:endParaRPr>
          </a:p>
          <a:p>
            <a:endParaRPr lang="en-US" altLang="zh-CN" b="1">
              <a:latin typeface="微软雅黑" panose="020B0503020204020204" charset="-122"/>
              <a:ea typeface="微软雅黑" panose="020B0503020204020204" charset="-122"/>
              <a:cs typeface="微软雅黑" panose="020B0503020204020204" charset="-122"/>
            </a:endParaRPr>
          </a:p>
          <a:p>
            <a:r>
              <a:rPr lang="zh-CN" altLang="en-US" b="1">
                <a:latin typeface="微软雅黑" panose="020B0503020204020204" charset="-122"/>
                <a:ea typeface="微软雅黑" panose="020B0503020204020204" charset="-122"/>
                <a:cs typeface="微软雅黑" panose="020B0503020204020204" charset="-122"/>
              </a:rPr>
              <a:t>特征向量分解</a:t>
            </a:r>
            <a:endParaRPr lang="en-US" altLang="zh-CN" b="1">
              <a:latin typeface="微软雅黑" panose="020B0503020204020204" charset="-122"/>
              <a:ea typeface="微软雅黑" panose="020B0503020204020204" charset="-122"/>
              <a:cs typeface="微软雅黑" panose="020B0503020204020204" charset="-122"/>
            </a:endParaRPr>
          </a:p>
          <a:p>
            <a:endParaRPr lang="en-US" altLang="zh-CN" b="1">
              <a:latin typeface="微软雅黑" panose="020B0503020204020204" charset="-122"/>
              <a:ea typeface="微软雅黑" panose="020B0503020204020204" charset="-122"/>
              <a:cs typeface="微软雅黑" panose="020B0503020204020204" charset="-122"/>
            </a:endParaRPr>
          </a:p>
          <a:p>
            <a:r>
              <a:rPr lang="en-US" altLang="zh-CN" b="1">
                <a:latin typeface="微软雅黑" panose="020B0503020204020204" charset="-122"/>
                <a:ea typeface="微软雅黑" panose="020B0503020204020204" charset="-122"/>
                <a:cs typeface="微软雅黑" panose="020B0503020204020204" charset="-122"/>
              </a:rPr>
              <a:t>......</a:t>
            </a:r>
            <a:endParaRPr lang="en-US" altLang="zh-CN" b="1">
              <a:latin typeface="微软雅黑" panose="020B0503020204020204" charset="-122"/>
              <a:ea typeface="微软雅黑" panose="020B0503020204020204" charset="-122"/>
              <a:cs typeface="微软雅黑" panose="020B0503020204020204" charset="-122"/>
            </a:endParaRPr>
          </a:p>
          <a:p>
            <a:endParaRPr lang="en-US" altLang="zh-CN" b="1">
              <a:latin typeface="微软雅黑" panose="020B0503020204020204" charset="-122"/>
              <a:ea typeface="微软雅黑" panose="020B0503020204020204" charset="-122"/>
              <a:cs typeface="微软雅黑" panose="020B0503020204020204" charset="-122"/>
            </a:endParaRPr>
          </a:p>
          <a:p>
            <a:r>
              <a:rPr lang="zh-CN" altLang="en-US" b="1">
                <a:latin typeface="微软雅黑" panose="020B0503020204020204" charset="-122"/>
                <a:ea typeface="微软雅黑" panose="020B0503020204020204" charset="-122"/>
                <a:cs typeface="微软雅黑" panose="020B0503020204020204" charset="-122"/>
              </a:rPr>
              <a:t>常用：</a:t>
            </a:r>
            <a:r>
              <a:rPr lang="en-US" altLang="zh-CN" b="1">
                <a:latin typeface="微软雅黑" panose="020B0503020204020204" charset="-122"/>
                <a:ea typeface="微软雅黑" panose="020B0503020204020204" charset="-122"/>
                <a:cs typeface="微软雅黑" panose="020B0503020204020204" charset="-122"/>
              </a:rPr>
              <a:t>3DMM</a:t>
            </a:r>
            <a:endParaRPr lang="en-US" altLang="zh-CN" b="1">
              <a:latin typeface="微软雅黑" panose="020B0503020204020204" charset="-122"/>
              <a:ea typeface="微软雅黑" panose="020B0503020204020204" charset="-122"/>
              <a:cs typeface="微软雅黑" panose="020B0503020204020204" charset="-122"/>
            </a:endParaRPr>
          </a:p>
          <a:p>
            <a:pPr lvl="1"/>
            <a:endParaRPr lang="zh-CN" altLang="en-US" b="1">
              <a:latin typeface="微软雅黑" panose="020B0503020204020204" charset="-122"/>
              <a:ea typeface="微软雅黑" panose="020B0503020204020204" charset="-122"/>
              <a:cs typeface="微软雅黑" panose="020B0503020204020204" charset="-122"/>
            </a:endParaRPr>
          </a:p>
          <a:p>
            <a:pPr lvl="1"/>
            <a:r>
              <a:rPr lang="en-US" altLang="zh-CN" b="1">
                <a:latin typeface="微软雅黑" panose="020B0503020204020204" charset="-122"/>
                <a:ea typeface="微软雅黑" panose="020B0503020204020204" charset="-122"/>
                <a:cs typeface="微软雅黑" panose="020B0503020204020204" charset="-122"/>
              </a:rPr>
              <a:t>StyleFlow</a:t>
            </a:r>
            <a:endParaRPr lang="en-US" altLang="zh-CN" b="1">
              <a:latin typeface="微软雅黑" panose="020B0503020204020204" charset="-122"/>
              <a:ea typeface="微软雅黑" panose="020B0503020204020204" charset="-122"/>
              <a:cs typeface="微软雅黑" panose="020B0503020204020204" charset="-122"/>
            </a:endParaRPr>
          </a:p>
          <a:p>
            <a:pPr lvl="1"/>
            <a:endParaRPr lang="zh-CN" altLang="en-US" b="1">
              <a:latin typeface="微软雅黑" panose="020B0503020204020204" charset="-122"/>
              <a:ea typeface="微软雅黑" panose="020B0503020204020204" charset="-122"/>
              <a:cs typeface="微软雅黑" panose="020B0503020204020204" charset="-122"/>
            </a:endParaRPr>
          </a:p>
          <a:p>
            <a:pPr lvl="1"/>
            <a:r>
              <a:rPr lang="en-US" altLang="zh-CN" b="1">
                <a:latin typeface="微软雅黑" panose="020B0503020204020204" charset="-122"/>
                <a:ea typeface="微软雅黑" panose="020B0503020204020204" charset="-122"/>
                <a:cs typeface="微软雅黑" panose="020B0503020204020204" charset="-122"/>
              </a:rPr>
              <a:t>interFaceGAN</a:t>
            </a:r>
            <a:endParaRPr lang="en-US" altLang="zh-CN" b="1">
              <a:latin typeface="微软雅黑" panose="020B0503020204020204" charset="-122"/>
              <a:ea typeface="微软雅黑" panose="020B0503020204020204" charset="-122"/>
              <a:cs typeface="微软雅黑" panose="020B0503020204020204" charset="-122"/>
            </a:endParaRPr>
          </a:p>
          <a:p>
            <a:pPr lvl="1"/>
            <a:endParaRPr lang="zh-CN" altLang="en-US" b="1">
              <a:latin typeface="微软雅黑" panose="020B0503020204020204" charset="-122"/>
              <a:ea typeface="微软雅黑" panose="020B0503020204020204" charset="-122"/>
              <a:cs typeface="微软雅黑" panose="020B0503020204020204" charset="-122"/>
            </a:endParaRPr>
          </a:p>
          <a:p>
            <a:pPr lvl="1"/>
            <a:r>
              <a:rPr lang="en-US" altLang="zh-CN" b="1">
                <a:latin typeface="微软雅黑" panose="020B0503020204020204" charset="-122"/>
                <a:ea typeface="微软雅黑" panose="020B0503020204020204" charset="-122"/>
                <a:cs typeface="微软雅黑" panose="020B0503020204020204" charset="-122"/>
              </a:rPr>
              <a:t>GANSpace</a:t>
            </a:r>
            <a:endParaRPr lang="en-US" altLang="zh-CN" b="1">
              <a:latin typeface="微软雅黑" panose="020B0503020204020204" charset="-122"/>
              <a:ea typeface="微软雅黑" panose="020B0503020204020204" charset="-122"/>
              <a:cs typeface="微软雅黑" panose="020B0503020204020204" charset="-122"/>
            </a:endParaRPr>
          </a:p>
          <a:p>
            <a:pPr lvl="1"/>
            <a:endParaRPr lang="zh-CN" altLang="en-US" b="1">
              <a:latin typeface="微软雅黑" panose="020B0503020204020204" charset="-122"/>
              <a:ea typeface="微软雅黑" panose="020B0503020204020204" charset="-122"/>
              <a:cs typeface="微软雅黑" panose="020B0503020204020204" charset="-122"/>
            </a:endParaRPr>
          </a:p>
          <a:p>
            <a:pPr lvl="1"/>
            <a:r>
              <a:rPr lang="en-US" altLang="zh-CN" b="1">
                <a:latin typeface="微软雅黑" panose="020B0503020204020204" charset="-122"/>
                <a:ea typeface="微软雅黑" panose="020B0503020204020204" charset="-122"/>
                <a:cs typeface="微软雅黑" panose="020B0503020204020204" charset="-122"/>
              </a:rPr>
              <a:t>SeFa </a:t>
            </a:r>
            <a:r>
              <a:rPr lang="zh-CN" altLang="en-US" b="1">
                <a:latin typeface="微软雅黑" panose="020B0503020204020204" charset="-122"/>
                <a:ea typeface="微软雅黑" panose="020B0503020204020204" charset="-122"/>
                <a:cs typeface="微软雅黑" panose="020B0503020204020204" charset="-122"/>
              </a:rPr>
              <a:t>等</a:t>
            </a:r>
            <a:endParaRPr lang="en-US" altLang="zh-CN" b="1">
              <a:latin typeface="微软雅黑" panose="020B0503020204020204" charset="-122"/>
              <a:ea typeface="微软雅黑" panose="020B0503020204020204" charset="-122"/>
              <a:cs typeface="微软雅黑" panose="020B0503020204020204" charset="-122"/>
            </a:endParaRPr>
          </a:p>
          <a:p>
            <a:endParaRPr lang="en-US" altLang="zh-CN" b="1">
              <a:latin typeface="微软雅黑" panose="020B0503020204020204" charset="-122"/>
              <a:ea typeface="微软雅黑" panose="020B0503020204020204" charset="-122"/>
              <a:cs typeface="微软雅黑" panose="020B0503020204020204" charset="-122"/>
            </a:endParaRPr>
          </a:p>
        </p:txBody>
      </p:sp>
      <p:sp>
        <p:nvSpPr>
          <p:cNvPr id="21" name="文本框 20"/>
          <p:cNvSpPr txBox="1"/>
          <p:nvPr/>
        </p:nvSpPr>
        <p:spPr>
          <a:xfrm>
            <a:off x="4563745" y="5562600"/>
            <a:ext cx="4368800" cy="270510"/>
          </a:xfrm>
          <a:prstGeom prst="rect">
            <a:avLst/>
          </a:prstGeom>
          <a:noFill/>
        </p:spPr>
        <p:txBody>
          <a:bodyPr wrap="square" rtlCol="0" anchor="t">
            <a:spAutoFit/>
          </a:bodyPr>
          <a:p>
            <a:r>
              <a:rPr lang="en-US" altLang="zh-CN" b="1" u="sng">
                <a:latin typeface="微软雅黑" panose="020B0503020204020204" charset="-122"/>
                <a:ea typeface="微软雅黑" panose="020B0503020204020204" charset="-122"/>
                <a:cs typeface="微软雅黑" panose="020B0503020204020204" charset="-122"/>
              </a:rPr>
              <a:t>E. </a:t>
            </a:r>
            <a:r>
              <a:rPr lang="zh-CN" altLang="en-US" b="1" u="sng">
                <a:latin typeface="微软雅黑" panose="020B0503020204020204" charset="-122"/>
                <a:ea typeface="微软雅黑" panose="020B0503020204020204" charset="-122"/>
                <a:cs typeface="微软雅黑" panose="020B0503020204020204" charset="-122"/>
              </a:rPr>
              <a:t>Image Transform, Visual Alignment</a:t>
            </a:r>
            <a:r>
              <a:rPr lang="en-US" altLang="zh-CN" b="1" u="sng">
                <a:latin typeface="微软雅黑" panose="020B0503020204020204" charset="-122"/>
                <a:ea typeface="微软雅黑" panose="020B0503020204020204" charset="-122"/>
                <a:cs typeface="微软雅黑" panose="020B0503020204020204" charset="-122"/>
              </a:rPr>
              <a:t>......</a:t>
            </a:r>
            <a:endParaRPr lang="en-US" altLang="zh-CN" b="1" u="sng">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152400" y="3639185"/>
            <a:ext cx="4572000" cy="270510"/>
          </a:xfrm>
          <a:prstGeom prst="rect">
            <a:avLst/>
          </a:prstGeom>
          <a:noFill/>
        </p:spPr>
        <p:txBody>
          <a:bodyPr wrap="square" rtlCol="0" anchor="t">
            <a:spAutoFit/>
          </a:bodyPr>
          <a:p>
            <a:r>
              <a:rPr lang="en-US" altLang="zh-CN" b="1" u="sng">
                <a:latin typeface="微软雅黑" panose="020B0503020204020204" charset="-122"/>
                <a:ea typeface="微软雅黑" panose="020B0503020204020204" charset="-122"/>
                <a:cs typeface="微软雅黑" panose="020B0503020204020204" charset="-122"/>
              </a:rPr>
              <a:t>C. </a:t>
            </a:r>
            <a:r>
              <a:rPr lang="zh-CN" altLang="en-US" b="1" u="sng">
                <a:latin typeface="微软雅黑" panose="020B0503020204020204" charset="-122"/>
                <a:ea typeface="微软雅黑" panose="020B0503020204020204" charset="-122"/>
                <a:cs typeface="微软雅黑" panose="020B0503020204020204" charset="-122"/>
                <a:sym typeface="+mn-ea"/>
              </a:rPr>
              <a:t>Image Crossover</a:t>
            </a:r>
            <a:endParaRPr lang="zh-CN" altLang="en-US" b="1" u="sng">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176" name="图片 7175" descr="PPT内页副本1"/>
          <p:cNvPicPr>
            <a:picLocks noChangeAspect="1"/>
          </p:cNvPicPr>
          <p:nvPr/>
        </p:nvPicPr>
        <p:blipFill>
          <a:blip r:embed="rId1"/>
          <a:stretch>
            <a:fillRect/>
          </a:stretch>
        </p:blipFill>
        <p:spPr>
          <a:xfrm>
            <a:off x="0" y="0"/>
            <a:ext cx="9144000" cy="6859588"/>
          </a:xfrm>
          <a:prstGeom prst="rect">
            <a:avLst/>
          </a:prstGeom>
          <a:noFill/>
          <a:ln w="9525">
            <a:noFill/>
          </a:ln>
        </p:spPr>
      </p:pic>
      <p:sp>
        <p:nvSpPr>
          <p:cNvPr id="16" name="矩形 15"/>
          <p:cNvSpPr/>
          <p:nvPr/>
        </p:nvSpPr>
        <p:spPr>
          <a:xfrm>
            <a:off x="77470" y="3898900"/>
            <a:ext cx="3898265" cy="2597150"/>
          </a:xfrm>
          <a:prstGeom prst="rect">
            <a:avLst/>
          </a:prstGeom>
          <a:ln w="19050">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179" name="标题 7178"/>
          <p:cNvSpPr>
            <a:spLocks noGrp="1"/>
          </p:cNvSpPr>
          <p:nvPr>
            <p:ph type="title"/>
          </p:nvPr>
        </p:nvSpPr>
        <p:spPr>
          <a:xfrm>
            <a:off x="152400" y="274955"/>
            <a:ext cx="5753100" cy="563245"/>
          </a:xfrm>
        </p:spPr>
        <p:txBody>
          <a:bodyPr anchor="ctr" anchorCtr="0"/>
          <a:p>
            <a:pPr algn="l"/>
            <a:r>
              <a:rPr lang="en-US" sz="3600" dirty="0">
                <a:latin typeface="微软雅黑" panose="020B0503020204020204" charset="-122"/>
                <a:ea typeface="微软雅黑" panose="020B0503020204020204" charset="-122"/>
                <a:cs typeface="微软雅黑" panose="020B0503020204020204" charset="-122"/>
              </a:rPr>
              <a:t>StyleGan Inversion</a:t>
            </a:r>
            <a:r>
              <a:rPr lang="zh-CN" altLang="en-US" sz="3600" dirty="0">
                <a:latin typeface="微软雅黑" panose="020B0503020204020204" charset="-122"/>
                <a:ea typeface="微软雅黑" panose="020B0503020204020204" charset="-122"/>
                <a:cs typeface="微软雅黑" panose="020B0503020204020204" charset="-122"/>
              </a:rPr>
              <a:t>（</a:t>
            </a:r>
            <a:r>
              <a:rPr lang="en-US" altLang="zh-CN" sz="3600" dirty="0">
                <a:latin typeface="微软雅黑" panose="020B0503020204020204" charset="-122"/>
                <a:ea typeface="微软雅黑" panose="020B0503020204020204" charset="-122"/>
                <a:cs typeface="微软雅黑" panose="020B0503020204020204" charset="-122"/>
              </a:rPr>
              <a:t>1/4</a:t>
            </a:r>
            <a:r>
              <a:rPr lang="zh-CN" altLang="en-US" sz="3600" dirty="0">
                <a:latin typeface="微软雅黑" panose="020B0503020204020204" charset="-122"/>
                <a:ea typeface="微软雅黑" panose="020B0503020204020204" charset="-122"/>
                <a:cs typeface="微软雅黑" panose="020B0503020204020204" charset="-122"/>
              </a:rPr>
              <a:t>）</a:t>
            </a:r>
            <a:endParaRPr lang="zh-CN" altLang="en-US" sz="3600" dirty="0">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76200" y="1295400"/>
            <a:ext cx="6219825" cy="1168400"/>
          </a:xfrm>
          <a:prstGeom prst="rect">
            <a:avLst/>
          </a:prstGeom>
          <a:noFill/>
        </p:spPr>
        <p:txBody>
          <a:bodyPr wrap="square" rtlCol="0" anchor="t">
            <a:spAutoFit/>
          </a:bodyPr>
          <a:p>
            <a:r>
              <a:rPr lang="en-US" altLang="zh-CN" b="1">
                <a:solidFill>
                  <a:srgbClr val="FF0000"/>
                </a:solidFill>
                <a:latin typeface="微软雅黑" panose="020B0503020204020204" charset="-122"/>
                <a:ea typeface="微软雅黑" panose="020B0503020204020204" charset="-122"/>
                <a:cs typeface="微软雅黑" panose="020B0503020204020204" charset="-122"/>
                <a:sym typeface="+mn-ea"/>
              </a:rPr>
              <a:t>The most important —— powerful </a:t>
            </a:r>
            <a:r>
              <a:rPr lang="en-US" b="1" dirty="0">
                <a:solidFill>
                  <a:srgbClr val="FF0000"/>
                </a:solidFill>
                <a:latin typeface="微软雅黑" panose="020B0503020204020204" charset="-122"/>
                <a:ea typeface="微软雅黑" panose="020B0503020204020204" charset="-122"/>
                <a:cs typeface="微软雅黑" panose="020B0503020204020204" charset="-122"/>
                <a:sym typeface="+mn-ea"/>
              </a:rPr>
              <a:t>StyleGan and </a:t>
            </a:r>
            <a:r>
              <a:rPr lang="en-US" altLang="zh-CN" b="1">
                <a:solidFill>
                  <a:srgbClr val="FF0000"/>
                </a:solidFill>
                <a:latin typeface="微软雅黑" panose="020B0503020204020204" charset="-122"/>
                <a:ea typeface="微软雅黑" panose="020B0503020204020204" charset="-122"/>
                <a:cs typeface="微软雅黑" panose="020B0503020204020204" charset="-122"/>
                <a:sym typeface="+mn-ea"/>
              </a:rPr>
              <a:t>wonderful latent code</a:t>
            </a:r>
            <a:r>
              <a:rPr lang="zh-CN" altLang="en-US" b="1">
                <a:solidFill>
                  <a:srgbClr val="FF0000"/>
                </a:solidFill>
                <a:latin typeface="微软雅黑" panose="020B0503020204020204" charset="-122"/>
                <a:ea typeface="微软雅黑" panose="020B0503020204020204" charset="-122"/>
                <a:cs typeface="微软雅黑" panose="020B0503020204020204" charset="-122"/>
                <a:sym typeface="+mn-ea"/>
              </a:rPr>
              <a:t>！</a:t>
            </a:r>
            <a:endParaRPr lang="zh-CN" altLang="en-US" b="1">
              <a:latin typeface="微软雅黑" panose="020B0503020204020204" charset="-122"/>
              <a:ea typeface="微软雅黑" panose="020B0503020204020204" charset="-122"/>
              <a:cs typeface="微软雅黑" panose="020B0503020204020204" charset="-122"/>
              <a:sym typeface="+mn-ea"/>
            </a:endParaRPr>
          </a:p>
          <a:p>
            <a:endParaRPr lang="zh-CN" altLang="en-US" b="1">
              <a:latin typeface="微软雅黑" panose="020B0503020204020204" charset="-122"/>
              <a:ea typeface="微软雅黑" panose="020B0503020204020204" charset="-122"/>
              <a:cs typeface="微软雅黑" panose="020B0503020204020204" charset="-122"/>
              <a:sym typeface="+mn-ea"/>
            </a:endParaRPr>
          </a:p>
          <a:p>
            <a:endParaRPr lang="zh-CN" altLang="en-US" b="1">
              <a:latin typeface="微软雅黑" panose="020B0503020204020204" charset="-122"/>
              <a:ea typeface="微软雅黑" panose="020B0503020204020204" charset="-122"/>
              <a:cs typeface="微软雅黑" panose="020B0503020204020204" charset="-122"/>
              <a:sym typeface="+mn-ea"/>
            </a:endParaRPr>
          </a:p>
          <a:p>
            <a:endParaRPr lang="zh-CN" altLang="en-US" b="1">
              <a:latin typeface="微软雅黑" panose="020B0503020204020204" charset="-122"/>
              <a:ea typeface="微软雅黑" panose="020B0503020204020204" charset="-122"/>
              <a:cs typeface="微软雅黑" panose="020B0503020204020204" charset="-122"/>
              <a:sym typeface="+mn-ea"/>
            </a:endParaRPr>
          </a:p>
          <a:p>
            <a:endParaRPr lang="zh-CN" altLang="en-US" b="1">
              <a:latin typeface="微软雅黑" panose="020B0503020204020204" charset="-122"/>
              <a:ea typeface="微软雅黑" panose="020B0503020204020204" charset="-122"/>
              <a:cs typeface="微软雅黑" panose="020B0503020204020204" charset="-122"/>
              <a:sym typeface="+mn-ea"/>
            </a:endParaRPr>
          </a:p>
          <a:p>
            <a:r>
              <a:rPr lang="en-US" altLang="zh-CN" sz="1800" b="1">
                <a:solidFill>
                  <a:srgbClr val="FF0000"/>
                </a:solidFill>
                <a:latin typeface="微软雅黑" panose="020B0503020204020204" charset="-122"/>
                <a:ea typeface="微软雅黑" panose="020B0503020204020204" charset="-122"/>
                <a:cs typeface="微软雅黑" panose="020B0503020204020204" charset="-122"/>
                <a:sym typeface="+mn-ea"/>
              </a:rPr>
              <a:t>▷ What is wonderful </a:t>
            </a:r>
            <a:r>
              <a:rPr lang="en-US" altLang="zh-CN" sz="1800" b="1">
                <a:solidFill>
                  <a:srgbClr val="FF0000"/>
                </a:solidFill>
                <a:latin typeface="微软雅黑" panose="020B0503020204020204" charset="-122"/>
                <a:ea typeface="微软雅黑" panose="020B0503020204020204" charset="-122"/>
                <a:cs typeface="微软雅黑" panose="020B0503020204020204" charset="-122"/>
                <a:sym typeface="+mn-ea"/>
              </a:rPr>
              <a:t>latent code</a:t>
            </a:r>
            <a:r>
              <a:rPr lang="en-US" altLang="zh-CN" sz="1800" b="1">
                <a:solidFill>
                  <a:srgbClr val="FF0000"/>
                </a:solidFill>
                <a:latin typeface="微软雅黑" panose="020B0503020204020204" charset="-122"/>
                <a:ea typeface="微软雅黑" panose="020B0503020204020204" charset="-122"/>
                <a:cs typeface="微软雅黑" panose="020B0503020204020204" charset="-122"/>
                <a:sym typeface="+mn-ea"/>
              </a:rPr>
              <a:t>？ </a:t>
            </a:r>
            <a:r>
              <a:rPr lang="en-US" altLang="zh-CN" b="1">
                <a:latin typeface="微软雅黑" panose="020B0503020204020204" charset="-122"/>
                <a:ea typeface="微软雅黑" panose="020B0503020204020204" charset="-122"/>
                <a:cs typeface="微软雅黑" panose="020B0503020204020204" charset="-122"/>
                <a:sym typeface="+mn-ea"/>
              </a:rPr>
              <a:t>          </a:t>
            </a:r>
            <a:endParaRPr lang="zh-CN" altLang="en-US" b="1">
              <a:latin typeface="微软雅黑" panose="020B0503020204020204" charset="-122"/>
              <a:ea typeface="微软雅黑" panose="020B0503020204020204" charset="-122"/>
              <a:cs typeface="微软雅黑" panose="020B0503020204020204" charset="-122"/>
              <a:sym typeface="+mn-ea"/>
            </a:endParaRPr>
          </a:p>
        </p:txBody>
      </p:sp>
      <p:pic>
        <p:nvPicPr>
          <p:cNvPr id="4" name="图片 3"/>
          <p:cNvPicPr>
            <a:picLocks noChangeAspect="1"/>
          </p:cNvPicPr>
          <p:nvPr/>
        </p:nvPicPr>
        <p:blipFill>
          <a:blip r:embed="rId2"/>
          <a:stretch>
            <a:fillRect/>
          </a:stretch>
        </p:blipFill>
        <p:spPr>
          <a:xfrm>
            <a:off x="4114800" y="1828800"/>
            <a:ext cx="4923790" cy="2912110"/>
          </a:xfrm>
          <a:prstGeom prst="rect">
            <a:avLst/>
          </a:prstGeom>
        </p:spPr>
      </p:pic>
      <p:sp>
        <p:nvSpPr>
          <p:cNvPr id="5" name="文本框 4"/>
          <p:cNvSpPr txBox="1"/>
          <p:nvPr/>
        </p:nvSpPr>
        <p:spPr>
          <a:xfrm>
            <a:off x="76200" y="2514600"/>
            <a:ext cx="2628900" cy="270510"/>
          </a:xfrm>
          <a:prstGeom prst="rect">
            <a:avLst/>
          </a:prstGeom>
          <a:noFill/>
        </p:spPr>
        <p:txBody>
          <a:bodyPr wrap="square" rtlCol="0" anchor="t">
            <a:spAutoFit/>
          </a:bodyPr>
          <a:p>
            <a:r>
              <a:rPr lang="en-US" altLang="zh-CN" b="1">
                <a:latin typeface="微软雅黑" panose="020B0503020204020204" charset="-122"/>
                <a:ea typeface="微软雅黑" panose="020B0503020204020204" charset="-122"/>
              </a:rPr>
              <a:t>P</a:t>
            </a:r>
            <a:r>
              <a:rPr lang="zh-CN" altLang="en-US" b="1">
                <a:latin typeface="微软雅黑" panose="020B0503020204020204" charset="-122"/>
                <a:ea typeface="微软雅黑" panose="020B0503020204020204" charset="-122"/>
              </a:rPr>
              <a:t>erceptua</a:t>
            </a:r>
            <a:r>
              <a:rPr lang="en-US" altLang="zh-CN" b="1">
                <a:latin typeface="微软雅黑" panose="020B0503020204020204" charset="-122"/>
                <a:ea typeface="微软雅黑" panose="020B0503020204020204" charset="-122"/>
              </a:rPr>
              <a:t>l(Photorealism)</a:t>
            </a:r>
            <a:endParaRPr lang="en-US" altLang="zh-CN" b="1">
              <a:latin typeface="微软雅黑" panose="020B0503020204020204" charset="-122"/>
              <a:ea typeface="微软雅黑" panose="020B0503020204020204" charset="-122"/>
            </a:endParaRPr>
          </a:p>
        </p:txBody>
      </p:sp>
      <p:sp>
        <p:nvSpPr>
          <p:cNvPr id="7" name="文本框 6"/>
          <p:cNvSpPr txBox="1"/>
          <p:nvPr/>
        </p:nvSpPr>
        <p:spPr>
          <a:xfrm>
            <a:off x="78740" y="3505200"/>
            <a:ext cx="4569460" cy="2305050"/>
          </a:xfrm>
          <a:prstGeom prst="rect">
            <a:avLst/>
          </a:prstGeom>
          <a:noFill/>
        </p:spPr>
        <p:txBody>
          <a:bodyPr wrap="square" rtlCol="0" anchor="t">
            <a:noAutofit/>
          </a:bodyPr>
          <a:p>
            <a:r>
              <a:rPr lang="en-US" altLang="zh-CN" sz="1800" b="1">
                <a:solidFill>
                  <a:srgbClr val="FF0000"/>
                </a:solidFill>
                <a:latin typeface="微软雅黑" panose="020B0503020204020204" charset="-122"/>
                <a:ea typeface="微软雅黑" panose="020B0503020204020204" charset="-122"/>
                <a:cs typeface="微软雅黑" panose="020B0503020204020204" charset="-122"/>
                <a:sym typeface="+mn-ea"/>
              </a:rPr>
              <a:t>▷ </a:t>
            </a:r>
            <a:r>
              <a:rPr lang="en-US" altLang="zh-CN" sz="1800" b="1">
                <a:solidFill>
                  <a:srgbClr val="FF0000"/>
                </a:solidFill>
                <a:latin typeface="微软雅黑" panose="020B0503020204020204" charset="-122"/>
                <a:ea typeface="微软雅黑" panose="020B0503020204020204" charset="-122"/>
                <a:cs typeface="微软雅黑" panose="020B0503020204020204" charset="-122"/>
                <a:sym typeface="+mn-ea"/>
              </a:rPr>
              <a:t>Metric?</a:t>
            </a:r>
            <a:endParaRPr lang="en-US" altLang="zh-CN" sz="1800" b="1">
              <a:solidFill>
                <a:srgbClr val="FF0000"/>
              </a:solidFill>
              <a:latin typeface="微软雅黑" panose="020B0503020204020204" charset="-122"/>
              <a:ea typeface="微软雅黑" panose="020B0503020204020204" charset="-122"/>
              <a:cs typeface="微软雅黑" panose="020B0503020204020204" charset="-122"/>
              <a:sym typeface="+mn-ea"/>
            </a:endParaRPr>
          </a:p>
          <a:p>
            <a:endParaRPr lang="en-US" b="1">
              <a:latin typeface="微软雅黑" panose="020B0503020204020204" charset="-122"/>
              <a:ea typeface="微软雅黑" panose="020B0503020204020204" charset="-122"/>
              <a:cs typeface="微软雅黑" panose="020B0503020204020204" charset="-122"/>
              <a:sym typeface="+mn-ea"/>
            </a:endParaRPr>
          </a:p>
          <a:p>
            <a:r>
              <a:rPr lang="en-US" b="1">
                <a:latin typeface="微软雅黑" panose="020B0503020204020204" charset="-122"/>
                <a:ea typeface="微软雅黑" panose="020B0503020204020204" charset="-122"/>
                <a:cs typeface="微软雅黑" panose="020B0503020204020204" charset="-122"/>
                <a:sym typeface="+mn-ea"/>
              </a:rPr>
              <a:t>IS</a:t>
            </a:r>
            <a:r>
              <a:rPr lang="zh-CN" altLang="en-US" b="1">
                <a:latin typeface="微软雅黑" panose="020B0503020204020204" charset="-122"/>
                <a:ea typeface="微软雅黑" panose="020B0503020204020204" charset="-122"/>
                <a:cs typeface="微软雅黑" panose="020B0503020204020204" charset="-122"/>
                <a:sym typeface="+mn-ea"/>
              </a:rPr>
              <a:t>：</a:t>
            </a:r>
            <a:r>
              <a:rPr lang="en-US" b="1">
                <a:latin typeface="微软雅黑" panose="020B0503020204020204" charset="-122"/>
                <a:ea typeface="微软雅黑" panose="020B0503020204020204" charset="-122"/>
                <a:cs typeface="微软雅黑" panose="020B0503020204020204" charset="-122"/>
                <a:sym typeface="+mn-ea"/>
              </a:rPr>
              <a:t>Inception score</a:t>
            </a:r>
            <a:r>
              <a:rPr lang="zh-CN" altLang="en-US" b="1">
                <a:latin typeface="微软雅黑" panose="020B0503020204020204" charset="-122"/>
                <a:ea typeface="微软雅黑" panose="020B0503020204020204" charset="-122"/>
                <a:cs typeface="微软雅黑" panose="020B0503020204020204" charset="-122"/>
                <a:sym typeface="+mn-ea"/>
              </a:rPr>
              <a:t>，质量和多样性↑</a:t>
            </a:r>
            <a:endParaRPr lang="zh-CN" altLang="en-US" b="1">
              <a:latin typeface="微软雅黑" panose="020B0503020204020204" charset="-122"/>
              <a:ea typeface="微软雅黑" panose="020B0503020204020204" charset="-122"/>
              <a:cs typeface="微软雅黑" panose="020B0503020204020204" charset="-122"/>
              <a:sym typeface="+mn-ea"/>
            </a:endParaRPr>
          </a:p>
          <a:p>
            <a:endParaRPr lang="zh-CN" altLang="en-US" b="1">
              <a:latin typeface="微软雅黑" panose="020B0503020204020204" charset="-122"/>
              <a:ea typeface="微软雅黑" panose="020B0503020204020204" charset="-122"/>
              <a:cs typeface="微软雅黑" panose="020B0503020204020204" charset="-122"/>
              <a:sym typeface="+mn-ea"/>
            </a:endParaRPr>
          </a:p>
          <a:p>
            <a:r>
              <a:rPr lang="en-US" altLang="zh-CN" b="1">
                <a:latin typeface="微软雅黑" panose="020B0503020204020204" charset="-122"/>
                <a:ea typeface="微软雅黑" panose="020B0503020204020204" charset="-122"/>
                <a:cs typeface="微软雅黑" panose="020B0503020204020204" charset="-122"/>
                <a:sym typeface="+mn-ea"/>
              </a:rPr>
              <a:t>FID</a:t>
            </a:r>
            <a:r>
              <a:rPr lang="zh-CN" altLang="en-US" b="1">
                <a:latin typeface="微软雅黑" panose="020B0503020204020204" charset="-122"/>
                <a:ea typeface="微软雅黑" panose="020B0503020204020204" charset="-122"/>
                <a:cs typeface="微软雅黑" panose="020B0503020204020204" charset="-122"/>
                <a:sym typeface="+mn-ea"/>
              </a:rPr>
              <a:t>：perceptual quality↓</a:t>
            </a:r>
            <a:endParaRPr lang="zh-CN" altLang="en-US" b="1">
              <a:latin typeface="微软雅黑" panose="020B0503020204020204" charset="-122"/>
              <a:ea typeface="微软雅黑" panose="020B0503020204020204" charset="-122"/>
              <a:cs typeface="微软雅黑" panose="020B0503020204020204" charset="-122"/>
              <a:sym typeface="+mn-ea"/>
            </a:endParaRPr>
          </a:p>
          <a:p>
            <a:endParaRPr lang="zh-CN" altLang="en-US" b="1">
              <a:latin typeface="微软雅黑" panose="020B0503020204020204" charset="-122"/>
              <a:ea typeface="微软雅黑" panose="020B0503020204020204" charset="-122"/>
              <a:cs typeface="微软雅黑" panose="020B0503020204020204" charset="-122"/>
              <a:sym typeface="+mn-ea"/>
            </a:endParaRPr>
          </a:p>
          <a:p>
            <a:endParaRPr lang="zh-CN" altLang="en-US" b="1">
              <a:latin typeface="微软雅黑" panose="020B0503020204020204" charset="-122"/>
              <a:ea typeface="微软雅黑" panose="020B0503020204020204" charset="-122"/>
              <a:cs typeface="微软雅黑" panose="020B0503020204020204" charset="-122"/>
              <a:sym typeface="+mn-ea"/>
            </a:endParaRPr>
          </a:p>
          <a:p>
            <a:endParaRPr lang="zh-CN" altLang="en-US" b="1">
              <a:latin typeface="微软雅黑" panose="020B0503020204020204" charset="-122"/>
              <a:ea typeface="微软雅黑" panose="020B0503020204020204" charset="-122"/>
              <a:cs typeface="微软雅黑" panose="020B0503020204020204" charset="-122"/>
              <a:sym typeface="+mn-ea"/>
            </a:endParaRPr>
          </a:p>
          <a:p>
            <a:endParaRPr lang="en-US" b="1">
              <a:latin typeface="微软雅黑" panose="020B0503020204020204" charset="-122"/>
              <a:ea typeface="微软雅黑" panose="020B0503020204020204" charset="-122"/>
              <a:cs typeface="微软雅黑" panose="020B0503020204020204" charset="-122"/>
              <a:sym typeface="+mn-ea"/>
            </a:endParaRPr>
          </a:p>
          <a:p>
            <a:endParaRPr lang="en-US" b="1">
              <a:latin typeface="微软雅黑" panose="020B0503020204020204" charset="-122"/>
              <a:ea typeface="微软雅黑" panose="020B0503020204020204" charset="-122"/>
              <a:cs typeface="微软雅黑" panose="020B0503020204020204" charset="-122"/>
              <a:sym typeface="+mn-ea"/>
            </a:endParaRPr>
          </a:p>
          <a:p>
            <a:endParaRPr lang="en-US" b="1">
              <a:latin typeface="微软雅黑" panose="020B0503020204020204" charset="-122"/>
              <a:ea typeface="微软雅黑" panose="020B0503020204020204" charset="-122"/>
              <a:cs typeface="微软雅黑" panose="020B0503020204020204" charset="-122"/>
              <a:sym typeface="+mn-ea"/>
            </a:endParaRPr>
          </a:p>
          <a:p>
            <a:endParaRPr lang="en-US" b="1">
              <a:latin typeface="微软雅黑" panose="020B0503020204020204" charset="-122"/>
              <a:ea typeface="微软雅黑" panose="020B0503020204020204" charset="-122"/>
              <a:cs typeface="微软雅黑" panose="020B0503020204020204" charset="-122"/>
              <a:sym typeface="+mn-ea"/>
            </a:endParaRPr>
          </a:p>
          <a:p>
            <a:endParaRPr lang="en-US" b="1">
              <a:latin typeface="微软雅黑" panose="020B0503020204020204" charset="-122"/>
              <a:ea typeface="微软雅黑" panose="020B0503020204020204" charset="-122"/>
              <a:cs typeface="微软雅黑" panose="020B0503020204020204" charset="-122"/>
              <a:sym typeface="+mn-ea"/>
            </a:endParaRPr>
          </a:p>
          <a:p>
            <a:endParaRPr lang="en-US" b="1">
              <a:latin typeface="微软雅黑" panose="020B0503020204020204" charset="-122"/>
              <a:ea typeface="微软雅黑" panose="020B0503020204020204" charset="-122"/>
              <a:cs typeface="微软雅黑" panose="020B0503020204020204" charset="-122"/>
              <a:sym typeface="+mn-ea"/>
            </a:endParaRPr>
          </a:p>
        </p:txBody>
      </p:sp>
      <p:sp>
        <p:nvSpPr>
          <p:cNvPr id="6" name="文本框 5"/>
          <p:cNvSpPr txBox="1"/>
          <p:nvPr/>
        </p:nvSpPr>
        <p:spPr>
          <a:xfrm>
            <a:off x="76200" y="2917190"/>
            <a:ext cx="4572000" cy="270510"/>
          </a:xfrm>
          <a:prstGeom prst="rect">
            <a:avLst/>
          </a:prstGeom>
          <a:noFill/>
        </p:spPr>
        <p:txBody>
          <a:bodyPr wrap="square" rtlCol="0" anchor="t">
            <a:spAutoFit/>
          </a:bodyPr>
          <a:p>
            <a:r>
              <a:rPr lang="zh-CN" altLang="en-US" b="1">
                <a:latin typeface="微软雅黑" panose="020B0503020204020204" charset="-122"/>
                <a:ea typeface="微软雅黑" panose="020B0503020204020204" charset="-122"/>
              </a:rPr>
              <a:t>Faithfulness</a:t>
            </a:r>
            <a:r>
              <a:rPr lang="en-US" altLang="zh-CN" b="1">
                <a:latin typeface="微软雅黑" panose="020B0503020204020204" charset="-122"/>
                <a:ea typeface="微软雅黑" panose="020B0503020204020204" charset="-122"/>
              </a:rPr>
              <a:t> Vs. Editability </a:t>
            </a:r>
            <a:endParaRPr lang="zh-CN" altLang="en-US" b="1">
              <a:latin typeface="微软雅黑" panose="020B0503020204020204" charset="-122"/>
              <a:ea typeface="微软雅黑" panose="020B0503020204020204" charset="-122"/>
            </a:endParaRPr>
          </a:p>
        </p:txBody>
      </p:sp>
      <p:sp>
        <p:nvSpPr>
          <p:cNvPr id="8" name="文本框 7"/>
          <p:cNvSpPr txBox="1"/>
          <p:nvPr/>
        </p:nvSpPr>
        <p:spPr>
          <a:xfrm>
            <a:off x="76200" y="4714240"/>
            <a:ext cx="4572000" cy="270510"/>
          </a:xfrm>
          <a:prstGeom prst="rect">
            <a:avLst/>
          </a:prstGeom>
          <a:noFill/>
        </p:spPr>
        <p:txBody>
          <a:bodyPr wrap="square" rtlCol="0" anchor="t">
            <a:spAutoFit/>
          </a:bodyPr>
          <a:p>
            <a:r>
              <a:rPr lang="zh-CN" altLang="en-US" b="1">
                <a:latin typeface="微软雅黑" panose="020B0503020204020204" charset="-122"/>
                <a:ea typeface="微软雅黑" panose="020B0503020204020204" charset="-122"/>
                <a:cs typeface="微软雅黑" panose="020B0503020204020204" charset="-122"/>
                <a:sym typeface="+mn-ea"/>
              </a:rPr>
              <a:t>LPIPS：</a:t>
            </a:r>
            <a:r>
              <a:rPr lang="zh-CN" altLang="en-US" b="1">
                <a:latin typeface="微软雅黑" panose="020B0503020204020204" charset="-122"/>
                <a:ea typeface="微软雅黑" panose="020B0503020204020204" charset="-122"/>
                <a:cs typeface="微软雅黑" panose="020B0503020204020204" charset="-122"/>
              </a:rPr>
              <a:t>Learned perceptual image patch similarity </a:t>
            </a:r>
            <a:endParaRPr lang="zh-CN" altLang="en-US" b="1">
              <a:latin typeface="微软雅黑" panose="020B0503020204020204" charset="-122"/>
              <a:ea typeface="微软雅黑" panose="020B0503020204020204" charset="-122"/>
              <a:cs typeface="微软雅黑" panose="020B0503020204020204" charset="-122"/>
            </a:endParaRPr>
          </a:p>
        </p:txBody>
      </p:sp>
      <p:sp>
        <p:nvSpPr>
          <p:cNvPr id="9" name="文本框 8"/>
          <p:cNvSpPr txBox="1"/>
          <p:nvPr/>
        </p:nvSpPr>
        <p:spPr>
          <a:xfrm>
            <a:off x="76200" y="5029200"/>
            <a:ext cx="4572000" cy="270510"/>
          </a:xfrm>
          <a:prstGeom prst="rect">
            <a:avLst/>
          </a:prstGeom>
          <a:noFill/>
        </p:spPr>
        <p:txBody>
          <a:bodyPr wrap="square" rtlCol="0" anchor="t">
            <a:spAutoFit/>
          </a:bodyPr>
          <a:p>
            <a:r>
              <a:rPr lang="zh-CN" altLang="en-US" b="1">
                <a:latin typeface="微软雅黑" panose="020B0503020204020204" charset="-122"/>
                <a:ea typeface="微软雅黑" panose="020B0503020204020204" charset="-122"/>
                <a:cs typeface="微软雅黑" panose="020B0503020204020204" charset="-122"/>
                <a:sym typeface="+mn-ea"/>
              </a:rPr>
              <a:t>PSNR：</a:t>
            </a:r>
            <a:r>
              <a:rPr lang="zh-CN" altLang="en-US" b="1">
                <a:latin typeface="微软雅黑" panose="020B0503020204020204" charset="-122"/>
                <a:ea typeface="微软雅黑" panose="020B0503020204020204" charset="-122"/>
                <a:cs typeface="微软雅黑" panose="020B0503020204020204" charset="-122"/>
              </a:rPr>
              <a:t>Peak signal-to-noise ratio</a:t>
            </a:r>
            <a:r>
              <a:rPr lang="en-US" altLang="zh-CN" b="1">
                <a:latin typeface="微软雅黑" panose="020B0503020204020204" charset="-122"/>
                <a:ea typeface="微软雅黑" panose="020B0503020204020204" charset="-122"/>
                <a:cs typeface="微软雅黑" panose="020B0503020204020204" charset="-122"/>
              </a:rPr>
              <a:t> </a:t>
            </a:r>
            <a:r>
              <a:rPr lang="zh-CN" altLang="en-US" b="1">
                <a:latin typeface="微软雅黑" panose="020B0503020204020204" charset="-122"/>
                <a:ea typeface="微软雅黑" panose="020B0503020204020204" charset="-122"/>
                <a:cs typeface="微软雅黑" panose="020B0503020204020204" charset="-122"/>
              </a:rPr>
              <a:t>，重构准确的 </a:t>
            </a:r>
            <a:endParaRPr lang="zh-CN" altLang="en-US" b="1">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nvSpPr>
        <p:spPr>
          <a:xfrm>
            <a:off x="76200" y="5344160"/>
            <a:ext cx="4572000" cy="270510"/>
          </a:xfrm>
          <a:prstGeom prst="rect">
            <a:avLst/>
          </a:prstGeom>
          <a:noFill/>
        </p:spPr>
        <p:txBody>
          <a:bodyPr wrap="square" rtlCol="0" anchor="t">
            <a:spAutoFit/>
          </a:bodyPr>
          <a:p>
            <a:r>
              <a:rPr lang="zh-CN" altLang="en-US" b="1">
                <a:latin typeface="微软雅黑" panose="020B0503020204020204" charset="-122"/>
                <a:ea typeface="微软雅黑" panose="020B0503020204020204" charset="-122"/>
                <a:cs typeface="微软雅黑" panose="020B0503020204020204" charset="-122"/>
              </a:rPr>
              <a:t>SSIM：</a:t>
            </a:r>
            <a:r>
              <a:rPr lang="zh-CN" altLang="en-US" b="1">
                <a:latin typeface="微软雅黑" panose="020B0503020204020204" charset="-122"/>
                <a:ea typeface="微软雅黑" panose="020B0503020204020204" charset="-122"/>
                <a:cs typeface="微软雅黑" panose="020B0503020204020204" charset="-122"/>
                <a:sym typeface="+mn-ea"/>
              </a:rPr>
              <a:t>Structural similarity</a:t>
            </a:r>
            <a:r>
              <a:rPr lang="en-US" altLang="zh-CN" b="1">
                <a:latin typeface="微软雅黑" panose="020B0503020204020204" charset="-122"/>
                <a:ea typeface="微软雅黑" panose="020B0503020204020204" charset="-122"/>
                <a:cs typeface="微软雅黑" panose="020B0503020204020204" charset="-122"/>
                <a:sym typeface="+mn-ea"/>
              </a:rPr>
              <a:t> </a:t>
            </a:r>
            <a:endParaRPr lang="en-US" altLang="zh-CN" b="1">
              <a:latin typeface="微软雅黑" panose="020B0503020204020204" charset="-122"/>
              <a:ea typeface="微软雅黑" panose="020B0503020204020204" charset="-122"/>
              <a:cs typeface="微软雅黑" panose="020B0503020204020204" charset="-122"/>
              <a:sym typeface="+mn-ea"/>
            </a:endParaRPr>
          </a:p>
        </p:txBody>
      </p:sp>
      <p:sp>
        <p:nvSpPr>
          <p:cNvPr id="12" name="文本框 11"/>
          <p:cNvSpPr txBox="1"/>
          <p:nvPr/>
        </p:nvSpPr>
        <p:spPr>
          <a:xfrm>
            <a:off x="77470" y="5943600"/>
            <a:ext cx="3607435" cy="450215"/>
          </a:xfrm>
          <a:prstGeom prst="rect">
            <a:avLst/>
          </a:prstGeom>
          <a:noFill/>
        </p:spPr>
        <p:txBody>
          <a:bodyPr wrap="square" rtlCol="0" anchor="t">
            <a:spAutoFit/>
          </a:bodyPr>
          <a:p>
            <a:r>
              <a:rPr lang="zh-CN" altLang="en-US" b="1">
                <a:latin typeface="微软雅黑" panose="020B0503020204020204" charset="-122"/>
                <a:ea typeface="微软雅黑" panose="020B0503020204020204" charset="-122"/>
                <a:cs typeface="微软雅黑" panose="020B0503020204020204" charset="-122"/>
              </a:rPr>
              <a:t>直接反映</a:t>
            </a:r>
            <a:r>
              <a:rPr lang="en-US" altLang="zh-CN" b="1">
                <a:latin typeface="微软雅黑" panose="020B0503020204020204" charset="-122"/>
                <a:ea typeface="微软雅黑" panose="020B0503020204020204" charset="-122"/>
                <a:cs typeface="微软雅黑" panose="020B0503020204020204" charset="-122"/>
                <a:sym typeface="+mn-ea"/>
              </a:rPr>
              <a:t>Editability </a:t>
            </a:r>
            <a:r>
              <a:rPr lang="zh-CN" altLang="en-US" b="1">
                <a:latin typeface="微软雅黑" panose="020B0503020204020204" charset="-122"/>
                <a:ea typeface="微软雅黑" panose="020B0503020204020204" charset="-122"/>
                <a:cs typeface="微软雅黑" panose="020B0503020204020204" charset="-122"/>
                <a:sym typeface="+mn-ea"/>
              </a:rPr>
              <a:t>较困难，一般采用距离、分类器等间接反映指定属性变化、其余保持</a:t>
            </a:r>
            <a:endParaRPr lang="zh-CN" altLang="en-US" b="1">
              <a:latin typeface="微软雅黑" panose="020B0503020204020204" charset="-122"/>
              <a:ea typeface="微软雅黑" panose="020B0503020204020204" charset="-122"/>
              <a:cs typeface="微软雅黑" panose="020B0503020204020204" charset="-122"/>
              <a:sym typeface="+mn-ea"/>
            </a:endParaRPr>
          </a:p>
        </p:txBody>
      </p:sp>
      <p:sp>
        <p:nvSpPr>
          <p:cNvPr id="13" name="文本框 12"/>
          <p:cNvSpPr txBox="1"/>
          <p:nvPr/>
        </p:nvSpPr>
        <p:spPr>
          <a:xfrm>
            <a:off x="4533900" y="5016500"/>
            <a:ext cx="1922780" cy="270510"/>
          </a:xfrm>
          <a:prstGeom prst="rect">
            <a:avLst/>
          </a:prstGeom>
          <a:noFill/>
        </p:spPr>
        <p:txBody>
          <a:bodyPr wrap="square" rtlCol="0" anchor="t">
            <a:spAutoFit/>
          </a:bodyPr>
          <a:p>
            <a:r>
              <a:rPr lang="en-US" altLang="zh-CN" b="1">
                <a:solidFill>
                  <a:srgbClr val="FF0000"/>
                </a:solidFill>
                <a:latin typeface="微软雅黑" panose="020B0503020204020204" charset="-122"/>
                <a:ea typeface="微软雅黑" panose="020B0503020204020204" charset="-122"/>
                <a:cs typeface="微软雅黑" panose="020B0503020204020204" charset="-122"/>
                <a:sym typeface="+mn-ea"/>
              </a:rPr>
              <a:t>▷ </a:t>
            </a:r>
            <a:r>
              <a:rPr lang="en-US" b="1">
                <a:solidFill>
                  <a:srgbClr val="FF0000"/>
                </a:solidFill>
                <a:latin typeface="微软雅黑" panose="020B0503020204020204" charset="-122"/>
                <a:ea typeface="微软雅黑" panose="020B0503020204020204" charset="-122"/>
                <a:sym typeface="+mn-ea"/>
              </a:rPr>
              <a:t>On what dataset?</a:t>
            </a:r>
            <a:endParaRPr lang="en-US" altLang="en-US" b="1">
              <a:solidFill>
                <a:srgbClr val="FF0000"/>
              </a:solidFill>
              <a:latin typeface="微软雅黑" panose="020B0503020204020204" charset="-122"/>
              <a:ea typeface="微软雅黑" panose="020B0503020204020204" charset="-122"/>
              <a:sym typeface="+mn-ea"/>
            </a:endParaRPr>
          </a:p>
        </p:txBody>
      </p:sp>
      <p:sp>
        <p:nvSpPr>
          <p:cNvPr id="14" name="文本框 13"/>
          <p:cNvSpPr txBox="1"/>
          <p:nvPr/>
        </p:nvSpPr>
        <p:spPr>
          <a:xfrm>
            <a:off x="4533900" y="5486400"/>
            <a:ext cx="4616450" cy="270510"/>
          </a:xfrm>
          <a:prstGeom prst="rect">
            <a:avLst/>
          </a:prstGeom>
          <a:noFill/>
        </p:spPr>
        <p:txBody>
          <a:bodyPr wrap="square" rtlCol="0" anchor="t">
            <a:spAutoFit/>
          </a:bodyPr>
          <a:p>
            <a:r>
              <a:rPr lang="zh-CN" altLang="en-US" b="1">
                <a:latin typeface="微软雅黑" panose="020B0503020204020204" charset="-122"/>
                <a:ea typeface="微软雅黑" panose="020B0503020204020204" charset="-122"/>
                <a:cs typeface="微软雅黑" panose="020B0503020204020204" charset="-122"/>
              </a:rPr>
              <a:t>ImageNet</a:t>
            </a:r>
            <a:r>
              <a:rPr lang="en-US" altLang="zh-CN" b="1">
                <a:latin typeface="微软雅黑" panose="020B0503020204020204" charset="-122"/>
                <a:ea typeface="微软雅黑" panose="020B0503020204020204" charset="-122"/>
                <a:cs typeface="微软雅黑" panose="020B0503020204020204" charset="-122"/>
              </a:rPr>
              <a:t>, CelebA, FFHQ, LSUN, Stanford Car, </a:t>
            </a:r>
            <a:r>
              <a:rPr lang="zh-CN" altLang="en-US" b="1">
                <a:latin typeface="微软雅黑" panose="020B0503020204020204" charset="-122"/>
                <a:ea typeface="微软雅黑" panose="020B0503020204020204" charset="-122"/>
                <a:cs typeface="微软雅黑" panose="020B0503020204020204" charset="-122"/>
              </a:rPr>
              <a:t>AFHQ Wild</a:t>
            </a:r>
            <a:r>
              <a:rPr lang="en-US" altLang="zh-CN" b="1">
                <a:latin typeface="微软雅黑" panose="020B0503020204020204" charset="-122"/>
                <a:ea typeface="微软雅黑" panose="020B0503020204020204" charset="-122"/>
                <a:cs typeface="微软雅黑" panose="020B0503020204020204" charset="-122"/>
              </a:rPr>
              <a:t>...</a:t>
            </a:r>
            <a:endParaRPr lang="en-US" altLang="zh-CN" b="1">
              <a:latin typeface="微软雅黑" panose="020B0503020204020204" charset="-122"/>
              <a:ea typeface="微软雅黑" panose="020B0503020204020204" charset="-122"/>
              <a:cs typeface="微软雅黑" panose="020B0503020204020204" charset="-122"/>
            </a:endParaRPr>
          </a:p>
        </p:txBody>
      </p:sp>
      <p:pic>
        <p:nvPicPr>
          <p:cNvPr id="15" name="图片 14"/>
          <p:cNvPicPr>
            <a:picLocks noChangeAspect="1"/>
          </p:cNvPicPr>
          <p:nvPr/>
        </p:nvPicPr>
        <p:blipFill>
          <a:blip r:embed="rId3"/>
          <a:stretch>
            <a:fillRect/>
          </a:stretch>
        </p:blipFill>
        <p:spPr>
          <a:xfrm>
            <a:off x="1447800" y="1752600"/>
            <a:ext cx="1628775" cy="278130"/>
          </a:xfrm>
          <a:prstGeom prst="rect">
            <a:avLst/>
          </a:prstGeom>
        </p:spPr>
      </p:pic>
      <p:sp>
        <p:nvSpPr>
          <p:cNvPr id="3" name="文本框 2"/>
          <p:cNvSpPr txBox="1"/>
          <p:nvPr/>
        </p:nvSpPr>
        <p:spPr>
          <a:xfrm>
            <a:off x="4495800" y="6511925"/>
            <a:ext cx="4572000" cy="330835"/>
          </a:xfrm>
          <a:prstGeom prst="rect">
            <a:avLst/>
          </a:prstGeom>
          <a:noFill/>
        </p:spPr>
        <p:txBody>
          <a:bodyPr wrap="square" rtlCol="0" anchor="t">
            <a:spAutoFit/>
          </a:bodyPr>
          <a:p>
            <a:r>
              <a:rPr sz="1200">
                <a:latin typeface="微软雅黑" panose="020B0503020204020204" charset="-122"/>
                <a:ea typeface="微软雅黑" panose="020B0503020204020204" charset="-122"/>
              </a:rPr>
              <a:t>Xia W, Zhang Y, Yang Y, et al. Gan inversion: A survey[J]. IEEE Transactions on Pattern Analysis and Machine Intelligence, 2022.</a:t>
            </a:r>
            <a:endParaRPr sz="1200">
              <a:latin typeface="微软雅黑" panose="020B0503020204020204" charset="-122"/>
              <a:ea typeface="微软雅黑" panose="020B050302020402020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176" name="图片 7175" descr="PPT内页副本1"/>
          <p:cNvPicPr>
            <a:picLocks noChangeAspect="1"/>
          </p:cNvPicPr>
          <p:nvPr/>
        </p:nvPicPr>
        <p:blipFill>
          <a:blip r:embed="rId1"/>
          <a:stretch>
            <a:fillRect/>
          </a:stretch>
        </p:blipFill>
        <p:spPr>
          <a:xfrm>
            <a:off x="0" y="0"/>
            <a:ext cx="9144000" cy="6859588"/>
          </a:xfrm>
          <a:prstGeom prst="rect">
            <a:avLst/>
          </a:prstGeom>
          <a:noFill/>
          <a:ln w="9525">
            <a:noFill/>
          </a:ln>
        </p:spPr>
      </p:pic>
      <p:sp>
        <p:nvSpPr>
          <p:cNvPr id="16" name="矩形 15"/>
          <p:cNvSpPr/>
          <p:nvPr/>
        </p:nvSpPr>
        <p:spPr>
          <a:xfrm>
            <a:off x="946785" y="4584700"/>
            <a:ext cx="7413625" cy="2167255"/>
          </a:xfrm>
          <a:prstGeom prst="rect">
            <a:avLst/>
          </a:prstGeom>
          <a:ln w="19050">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179" name="标题 7178"/>
          <p:cNvSpPr>
            <a:spLocks noGrp="1"/>
          </p:cNvSpPr>
          <p:nvPr>
            <p:ph type="title"/>
          </p:nvPr>
        </p:nvSpPr>
        <p:spPr>
          <a:xfrm>
            <a:off x="152400" y="274955"/>
            <a:ext cx="5753100" cy="563245"/>
          </a:xfrm>
        </p:spPr>
        <p:txBody>
          <a:bodyPr anchor="ctr" anchorCtr="0"/>
          <a:p>
            <a:pPr algn="l"/>
            <a:r>
              <a:rPr lang="en-US" sz="3600" dirty="0">
                <a:latin typeface="微软雅黑" panose="020B0503020204020204" charset="-122"/>
                <a:ea typeface="微软雅黑" panose="020B0503020204020204" charset="-122"/>
                <a:cs typeface="微软雅黑" panose="020B0503020204020204" charset="-122"/>
              </a:rPr>
              <a:t>StyleGan Inversion</a:t>
            </a:r>
            <a:r>
              <a:rPr lang="zh-CN" altLang="en-US" sz="3600" dirty="0">
                <a:latin typeface="微软雅黑" panose="020B0503020204020204" charset="-122"/>
                <a:ea typeface="微软雅黑" panose="020B0503020204020204" charset="-122"/>
                <a:cs typeface="微软雅黑" panose="020B0503020204020204" charset="-122"/>
              </a:rPr>
              <a:t>（</a:t>
            </a:r>
            <a:r>
              <a:rPr lang="en-US" altLang="zh-CN" sz="3600" dirty="0">
                <a:latin typeface="微软雅黑" panose="020B0503020204020204" charset="-122"/>
                <a:ea typeface="微软雅黑" panose="020B0503020204020204" charset="-122"/>
                <a:cs typeface="微软雅黑" panose="020B0503020204020204" charset="-122"/>
              </a:rPr>
              <a:t>2/4</a:t>
            </a:r>
            <a:r>
              <a:rPr lang="zh-CN" altLang="en-US" sz="3600" dirty="0">
                <a:latin typeface="微软雅黑" panose="020B0503020204020204" charset="-122"/>
                <a:ea typeface="微软雅黑" panose="020B0503020204020204" charset="-122"/>
                <a:cs typeface="微软雅黑" panose="020B0503020204020204" charset="-122"/>
              </a:rPr>
              <a:t>）</a:t>
            </a:r>
            <a:endParaRPr lang="zh-CN" altLang="en-US" sz="3600" dirty="0">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nvSpPr>
        <p:spPr>
          <a:xfrm>
            <a:off x="152400" y="1219200"/>
            <a:ext cx="4572000" cy="270510"/>
          </a:xfrm>
          <a:prstGeom prst="rect">
            <a:avLst/>
          </a:prstGeom>
          <a:noFill/>
        </p:spPr>
        <p:txBody>
          <a:bodyPr wrap="square" rtlCol="0" anchor="t">
            <a:spAutoFit/>
          </a:bodyPr>
          <a:p>
            <a:r>
              <a:rPr lang="en-US" altLang="zh-CN" b="1">
                <a:solidFill>
                  <a:srgbClr val="FF0000"/>
                </a:solidFill>
                <a:latin typeface="微软雅黑" panose="020B0503020204020204" charset="-122"/>
                <a:ea typeface="微软雅黑" panose="020B0503020204020204" charset="-122"/>
                <a:cs typeface="微软雅黑" panose="020B0503020204020204" charset="-122"/>
                <a:sym typeface="+mn-ea"/>
              </a:rPr>
              <a:t>▷ </a:t>
            </a:r>
            <a:r>
              <a:rPr lang="en-US" altLang="zh-CN" b="1">
                <a:solidFill>
                  <a:srgbClr val="FF0000"/>
                </a:solidFill>
                <a:latin typeface="微软雅黑" panose="020B0503020204020204" charset="-122"/>
                <a:ea typeface="微软雅黑" panose="020B0503020204020204" charset="-122"/>
                <a:cs typeface="微软雅黑" panose="020B0503020204020204" charset="-122"/>
                <a:sym typeface="+mn-ea"/>
              </a:rPr>
              <a:t>Various latent code</a:t>
            </a:r>
            <a:endParaRPr lang="zh-CN" altLang="en-US" b="1">
              <a:solidFill>
                <a:srgbClr val="FF0000"/>
              </a:solidFill>
              <a:latin typeface="微软雅黑" panose="020B0503020204020204" charset="-122"/>
              <a:ea typeface="微软雅黑" panose="020B0503020204020204" charset="-122"/>
              <a:cs typeface="微软雅黑" panose="020B0503020204020204" charset="-122"/>
              <a:sym typeface="+mn-ea"/>
            </a:endParaRPr>
          </a:p>
        </p:txBody>
      </p:sp>
      <p:pic>
        <p:nvPicPr>
          <p:cNvPr id="7" name="图片 6"/>
          <p:cNvPicPr>
            <a:picLocks noChangeAspect="1"/>
          </p:cNvPicPr>
          <p:nvPr/>
        </p:nvPicPr>
        <p:blipFill>
          <a:blip r:embed="rId2"/>
          <a:stretch>
            <a:fillRect/>
          </a:stretch>
        </p:blipFill>
        <p:spPr>
          <a:xfrm>
            <a:off x="1295400" y="1600200"/>
            <a:ext cx="2707640" cy="2900680"/>
          </a:xfrm>
          <a:prstGeom prst="rect">
            <a:avLst/>
          </a:prstGeom>
        </p:spPr>
      </p:pic>
      <p:sp>
        <p:nvSpPr>
          <p:cNvPr id="8" name="文本框 7"/>
          <p:cNvSpPr txBox="1"/>
          <p:nvPr/>
        </p:nvSpPr>
        <p:spPr>
          <a:xfrm>
            <a:off x="1066800" y="4558665"/>
            <a:ext cx="1191260" cy="270510"/>
          </a:xfrm>
          <a:prstGeom prst="rect">
            <a:avLst/>
          </a:prstGeom>
          <a:noFill/>
        </p:spPr>
        <p:txBody>
          <a:bodyPr wrap="square" rtlCol="0" anchor="t">
            <a:spAutoFit/>
          </a:bodyPr>
          <a:p>
            <a:r>
              <a:rPr lang="zh-CN" altLang="en-US" b="1" u="sng">
                <a:latin typeface="微软雅黑" panose="020B0503020204020204" charset="-122"/>
                <a:ea typeface="微软雅黑" panose="020B0503020204020204" charset="-122"/>
              </a:rPr>
              <a:t>★</a:t>
            </a:r>
            <a:r>
              <a:rPr lang="en-US" altLang="zh-CN" b="1" u="sng">
                <a:latin typeface="微软雅黑" panose="020B0503020204020204" charset="-122"/>
                <a:ea typeface="微软雅黑" panose="020B0503020204020204" charset="-122"/>
              </a:rPr>
              <a:t> </a:t>
            </a:r>
            <a:r>
              <a:rPr lang="zh-CN" altLang="en-US" b="1" u="sng">
                <a:latin typeface="微软雅黑" panose="020B0503020204020204" charset="-122"/>
                <a:ea typeface="微软雅黑" panose="020B0503020204020204" charset="-122"/>
              </a:rPr>
              <a:t>Z Space</a:t>
            </a:r>
            <a:endParaRPr lang="zh-CN" altLang="en-US" b="1" u="sng">
              <a:latin typeface="微软雅黑" panose="020B0503020204020204" charset="-122"/>
              <a:ea typeface="微软雅黑" panose="020B0503020204020204" charset="-122"/>
            </a:endParaRPr>
          </a:p>
        </p:txBody>
      </p:sp>
      <p:sp>
        <p:nvSpPr>
          <p:cNvPr id="9" name="文本框 8"/>
          <p:cNvSpPr txBox="1"/>
          <p:nvPr/>
        </p:nvSpPr>
        <p:spPr>
          <a:xfrm>
            <a:off x="1066800" y="5396865"/>
            <a:ext cx="2057400" cy="270510"/>
          </a:xfrm>
          <a:prstGeom prst="rect">
            <a:avLst/>
          </a:prstGeom>
          <a:noFill/>
        </p:spPr>
        <p:txBody>
          <a:bodyPr wrap="square" rtlCol="0" anchor="t">
            <a:spAutoFit/>
          </a:bodyPr>
          <a:p>
            <a:r>
              <a:rPr lang="zh-CN" altLang="en-US" b="1" u="sng">
                <a:latin typeface="微软雅黑" panose="020B0503020204020204" charset="-122"/>
                <a:ea typeface="微软雅黑" panose="020B0503020204020204" charset="-122"/>
                <a:sym typeface="+mn-ea"/>
              </a:rPr>
              <a:t>★</a:t>
            </a:r>
            <a:r>
              <a:rPr lang="en-US" altLang="zh-CN" b="1" u="sng">
                <a:latin typeface="微软雅黑" panose="020B0503020204020204" charset="-122"/>
                <a:ea typeface="微软雅黑" panose="020B0503020204020204" charset="-122"/>
                <a:sym typeface="+mn-ea"/>
              </a:rPr>
              <a:t> </a:t>
            </a:r>
            <a:r>
              <a:rPr lang="zh-CN" altLang="en-US" b="1" u="sng">
                <a:latin typeface="微软雅黑" panose="020B0503020204020204" charset="-122"/>
                <a:ea typeface="微软雅黑" panose="020B0503020204020204" charset="-122"/>
              </a:rPr>
              <a:t>W and W+ Space</a:t>
            </a:r>
            <a:endParaRPr lang="zh-CN" altLang="en-US" b="1" u="sng">
              <a:latin typeface="微软雅黑" panose="020B0503020204020204" charset="-122"/>
              <a:ea typeface="微软雅黑" panose="020B0503020204020204" charset="-122"/>
            </a:endParaRPr>
          </a:p>
        </p:txBody>
      </p:sp>
      <p:sp>
        <p:nvSpPr>
          <p:cNvPr id="10" name="文本框 9"/>
          <p:cNvSpPr txBox="1"/>
          <p:nvPr/>
        </p:nvSpPr>
        <p:spPr>
          <a:xfrm>
            <a:off x="5638800" y="5029835"/>
            <a:ext cx="2721610" cy="270510"/>
          </a:xfrm>
          <a:prstGeom prst="rect">
            <a:avLst/>
          </a:prstGeom>
          <a:noFill/>
        </p:spPr>
        <p:txBody>
          <a:bodyPr wrap="square" rtlCol="0" anchor="t">
            <a:spAutoFit/>
          </a:bodyPr>
          <a:p>
            <a:r>
              <a:rPr lang="zh-CN" altLang="en-US" b="1" u="sng">
                <a:latin typeface="微软雅黑" panose="020B0503020204020204" charset="-122"/>
                <a:ea typeface="微软雅黑" panose="020B0503020204020204" charset="-122"/>
                <a:sym typeface="+mn-ea"/>
              </a:rPr>
              <a:t>★</a:t>
            </a:r>
            <a:r>
              <a:rPr lang="en-US" altLang="zh-CN" b="1" u="sng">
                <a:latin typeface="微软雅黑" panose="020B0503020204020204" charset="-122"/>
                <a:ea typeface="微软雅黑" panose="020B0503020204020204" charset="-122"/>
                <a:sym typeface="+mn-ea"/>
              </a:rPr>
              <a:t> </a:t>
            </a:r>
            <a:r>
              <a:rPr lang="zh-CN" altLang="en-US" b="1" u="sng">
                <a:latin typeface="微软雅黑" panose="020B0503020204020204" charset="-122"/>
                <a:ea typeface="微软雅黑" panose="020B0503020204020204" charset="-122"/>
              </a:rPr>
              <a:t>S</a:t>
            </a:r>
            <a:r>
              <a:rPr lang="en-US" altLang="zh-CN" b="1" u="sng">
                <a:latin typeface="微软雅黑" panose="020B0503020204020204" charset="-122"/>
                <a:ea typeface="微软雅黑" panose="020B0503020204020204" charset="-122"/>
              </a:rPr>
              <a:t>, P and P+ Space ...</a:t>
            </a:r>
            <a:endParaRPr lang="en-US" altLang="zh-CN" b="1" u="sng">
              <a:latin typeface="微软雅黑" panose="020B0503020204020204" charset="-122"/>
              <a:ea typeface="微软雅黑" panose="020B0503020204020204" charset="-122"/>
            </a:endParaRPr>
          </a:p>
        </p:txBody>
      </p:sp>
      <p:sp>
        <p:nvSpPr>
          <p:cNvPr id="12" name="文本框 11"/>
          <p:cNvSpPr txBox="1"/>
          <p:nvPr/>
        </p:nvSpPr>
        <p:spPr>
          <a:xfrm>
            <a:off x="1066800" y="4901565"/>
            <a:ext cx="4056380" cy="270510"/>
          </a:xfrm>
          <a:prstGeom prst="rect">
            <a:avLst/>
          </a:prstGeom>
          <a:noFill/>
        </p:spPr>
        <p:txBody>
          <a:bodyPr wrap="square" rtlCol="0" anchor="t">
            <a:spAutoFit/>
          </a:bodyPr>
          <a:p>
            <a:r>
              <a:rPr lang="en-US" altLang="zh-CN" b="1">
                <a:latin typeface="微软雅黑" panose="020B0503020204020204" charset="-122"/>
                <a:ea typeface="微软雅黑" panose="020B0503020204020204" charset="-122"/>
              </a:rPr>
              <a:t>Z: </a:t>
            </a:r>
            <a:r>
              <a:rPr lang="zh-CN" altLang="en-US" b="1">
                <a:latin typeface="微软雅黑" panose="020B0503020204020204" charset="-122"/>
                <a:ea typeface="微软雅黑" panose="020B0503020204020204" charset="-122"/>
              </a:rPr>
              <a:t>分布限制了能力与解耦性，但朴素、直观、普适</a:t>
            </a:r>
            <a:endParaRPr lang="zh-CN" altLang="en-US" b="1">
              <a:latin typeface="微软雅黑" panose="020B0503020204020204" charset="-122"/>
              <a:ea typeface="微软雅黑" panose="020B0503020204020204" charset="-122"/>
            </a:endParaRPr>
          </a:p>
        </p:txBody>
      </p:sp>
      <p:sp>
        <p:nvSpPr>
          <p:cNvPr id="13" name="文本框 12"/>
          <p:cNvSpPr txBox="1"/>
          <p:nvPr/>
        </p:nvSpPr>
        <p:spPr>
          <a:xfrm>
            <a:off x="1066800" y="5663565"/>
            <a:ext cx="4011930" cy="988695"/>
          </a:xfrm>
          <a:prstGeom prst="rect">
            <a:avLst/>
          </a:prstGeom>
          <a:noFill/>
        </p:spPr>
        <p:txBody>
          <a:bodyPr wrap="square" rtlCol="0" anchor="t">
            <a:spAutoFit/>
          </a:bodyPr>
          <a:p>
            <a:r>
              <a:rPr lang="zh-CN" altLang="en-US" b="1">
                <a:latin typeface="微软雅黑" panose="020B0503020204020204" charset="-122"/>
                <a:ea typeface="微软雅黑" panose="020B0503020204020204" charset="-122"/>
                <a:cs typeface="微软雅黑" panose="020B0503020204020204" charset="-122"/>
              </a:rPr>
              <a:t>高自由度，</a:t>
            </a:r>
            <a:r>
              <a:rPr lang="en-US" altLang="zh-CN" b="1">
                <a:latin typeface="微软雅黑" panose="020B0503020204020204" charset="-122"/>
                <a:ea typeface="微软雅黑" panose="020B0503020204020204" charset="-122"/>
                <a:cs typeface="微软雅黑" panose="020B0503020204020204" charset="-122"/>
              </a:rPr>
              <a:t>StyleGan</a:t>
            </a:r>
            <a:r>
              <a:rPr lang="zh-CN" altLang="en-US" b="1">
                <a:latin typeface="微软雅黑" panose="020B0503020204020204" charset="-122"/>
                <a:ea typeface="微软雅黑" panose="020B0503020204020204" charset="-122"/>
                <a:cs typeface="微软雅黑" panose="020B0503020204020204" charset="-122"/>
              </a:rPr>
              <a:t>常用于</a:t>
            </a:r>
            <a:endParaRPr lang="en-US" altLang="zh-CN" b="1">
              <a:latin typeface="微软雅黑" panose="020B0503020204020204" charset="-122"/>
              <a:ea typeface="微软雅黑" panose="020B0503020204020204" charset="-122"/>
              <a:cs typeface="微软雅黑" panose="020B0503020204020204" charset="-122"/>
            </a:endParaRPr>
          </a:p>
          <a:p>
            <a:endParaRPr lang="en-US" altLang="zh-CN" b="1">
              <a:latin typeface="微软雅黑" panose="020B0503020204020204" charset="-122"/>
              <a:ea typeface="微软雅黑" panose="020B0503020204020204" charset="-122"/>
              <a:cs typeface="微软雅黑" panose="020B0503020204020204" charset="-122"/>
            </a:endParaRPr>
          </a:p>
          <a:p>
            <a:r>
              <a:rPr lang="en-US" altLang="zh-CN" b="1">
                <a:latin typeface="微软雅黑" panose="020B0503020204020204" charset="-122"/>
                <a:ea typeface="微软雅黑" panose="020B0503020204020204" charset="-122"/>
                <a:cs typeface="微软雅黑" panose="020B0503020204020204" charset="-122"/>
              </a:rPr>
              <a:t>W: </a:t>
            </a:r>
            <a:r>
              <a:rPr lang="zh-CN" altLang="en-US" b="1">
                <a:latin typeface="微软雅黑" panose="020B0503020204020204" charset="-122"/>
                <a:ea typeface="微软雅黑" panose="020B0503020204020204" charset="-122"/>
                <a:cs typeface="微软雅黑" panose="020B0503020204020204" charset="-122"/>
              </a:rPr>
              <a:t>可编辑性强，重构能力稍差</a:t>
            </a:r>
            <a:endParaRPr lang="zh-CN" altLang="en-US" b="1">
              <a:latin typeface="微软雅黑" panose="020B0503020204020204" charset="-122"/>
              <a:ea typeface="微软雅黑" panose="020B0503020204020204" charset="-122"/>
              <a:cs typeface="微软雅黑" panose="020B0503020204020204" charset="-122"/>
            </a:endParaRPr>
          </a:p>
          <a:p>
            <a:endParaRPr lang="zh-CN" altLang="en-US" b="1">
              <a:latin typeface="微软雅黑" panose="020B0503020204020204" charset="-122"/>
              <a:ea typeface="微软雅黑" panose="020B0503020204020204" charset="-122"/>
              <a:cs typeface="微软雅黑" panose="020B0503020204020204" charset="-122"/>
            </a:endParaRPr>
          </a:p>
          <a:p>
            <a:r>
              <a:rPr lang="en-US" altLang="zh-CN" b="1">
                <a:latin typeface="微软雅黑" panose="020B0503020204020204" charset="-122"/>
                <a:ea typeface="微软雅黑" panose="020B0503020204020204" charset="-122"/>
                <a:cs typeface="微软雅黑" panose="020B0503020204020204" charset="-122"/>
              </a:rPr>
              <a:t>W+: 18</a:t>
            </a:r>
            <a:r>
              <a:rPr lang="zh-CN" altLang="en-US" b="1">
                <a:latin typeface="微软雅黑" panose="020B0503020204020204" charset="-122"/>
                <a:ea typeface="微软雅黑" panose="020B0503020204020204" charset="-122"/>
                <a:cs typeface="微软雅黑" panose="020B0503020204020204" charset="-122"/>
              </a:rPr>
              <a:t>个输入，重构能力强，可编辑性差，</a:t>
            </a:r>
            <a:r>
              <a:rPr lang="en-US" altLang="zh-CN" b="1">
                <a:latin typeface="微软雅黑" panose="020B0503020204020204" charset="-122"/>
                <a:ea typeface="微软雅黑" panose="020B0503020204020204" charset="-122"/>
                <a:cs typeface="微软雅黑" panose="020B0503020204020204" charset="-122"/>
              </a:rPr>
              <a:t>tradeoff</a:t>
            </a:r>
            <a:endParaRPr lang="en-US" altLang="zh-CN" b="1">
              <a:latin typeface="微软雅黑" panose="020B0503020204020204" charset="-122"/>
              <a:ea typeface="微软雅黑" panose="020B0503020204020204" charset="-122"/>
              <a:cs typeface="微软雅黑" panose="020B0503020204020204" charset="-122"/>
            </a:endParaRPr>
          </a:p>
        </p:txBody>
      </p:sp>
      <p:pic>
        <p:nvPicPr>
          <p:cNvPr id="2" name="图片 1"/>
          <p:cNvPicPr>
            <a:picLocks noChangeAspect="1"/>
          </p:cNvPicPr>
          <p:nvPr/>
        </p:nvPicPr>
        <p:blipFill>
          <a:blip r:embed="rId3"/>
          <a:srcRect l="28415"/>
          <a:stretch>
            <a:fillRect/>
          </a:stretch>
        </p:blipFill>
        <p:spPr>
          <a:xfrm>
            <a:off x="4905375" y="1489710"/>
            <a:ext cx="2540635" cy="3086100"/>
          </a:xfrm>
          <a:prstGeom prst="rect">
            <a:avLst/>
          </a:prstGeom>
        </p:spPr>
      </p:pic>
      <p:sp>
        <p:nvSpPr>
          <p:cNvPr id="4" name="文本框 3"/>
          <p:cNvSpPr txBox="1"/>
          <p:nvPr/>
        </p:nvSpPr>
        <p:spPr>
          <a:xfrm>
            <a:off x="5638800" y="5358765"/>
            <a:ext cx="3074035" cy="629920"/>
          </a:xfrm>
          <a:prstGeom prst="rect">
            <a:avLst/>
          </a:prstGeom>
          <a:noFill/>
        </p:spPr>
        <p:txBody>
          <a:bodyPr wrap="square" rtlCol="0" anchor="t">
            <a:spAutoFit/>
          </a:bodyPr>
          <a:p>
            <a:r>
              <a:rPr lang="en-US" altLang="zh-CN" b="1">
                <a:latin typeface="微软雅黑" panose="020B0503020204020204" charset="-122"/>
                <a:ea typeface="微软雅黑" panose="020B0503020204020204" charset="-122"/>
                <a:cs typeface="微软雅黑" panose="020B0503020204020204" charset="-122"/>
                <a:sym typeface="+mn-ea"/>
              </a:rPr>
              <a:t>S: </a:t>
            </a:r>
            <a:r>
              <a:rPr lang="zh-CN" altLang="en-US" b="1">
                <a:latin typeface="微软雅黑" panose="020B0503020204020204" charset="-122"/>
                <a:ea typeface="微软雅黑" panose="020B0503020204020204" charset="-122"/>
                <a:cs typeface="微软雅黑" panose="020B0503020204020204" charset="-122"/>
                <a:sym typeface="+mn-ea"/>
              </a:rPr>
              <a:t>仿射变换之后的域，空间解耦性更好</a:t>
            </a:r>
            <a:endParaRPr lang="zh-CN" altLang="en-US" b="1">
              <a:latin typeface="微软雅黑" panose="020B0503020204020204" charset="-122"/>
              <a:ea typeface="微软雅黑" panose="020B0503020204020204" charset="-122"/>
              <a:cs typeface="微软雅黑" panose="020B0503020204020204" charset="-122"/>
              <a:sym typeface="+mn-ea"/>
            </a:endParaRPr>
          </a:p>
          <a:p>
            <a:endParaRPr lang="en-US" altLang="zh-CN" b="1">
              <a:latin typeface="微软雅黑" panose="020B0503020204020204" charset="-122"/>
              <a:ea typeface="微软雅黑" panose="020B0503020204020204" charset="-122"/>
              <a:cs typeface="微软雅黑" panose="020B0503020204020204" charset="-122"/>
              <a:sym typeface="+mn-ea"/>
            </a:endParaRPr>
          </a:p>
          <a:p>
            <a:r>
              <a:rPr lang="en-US" altLang="zh-CN" b="1">
                <a:latin typeface="微软雅黑" panose="020B0503020204020204" charset="-122"/>
                <a:ea typeface="微软雅黑" panose="020B0503020204020204" charset="-122"/>
                <a:cs typeface="微软雅黑" panose="020B0503020204020204" charset="-122"/>
                <a:sym typeface="+mn-ea"/>
              </a:rPr>
              <a:t>P: W</a:t>
            </a:r>
            <a:r>
              <a:rPr lang="zh-CN" altLang="en-US" b="1">
                <a:latin typeface="微软雅黑" panose="020B0503020204020204" charset="-122"/>
                <a:ea typeface="微软雅黑" panose="020B0503020204020204" charset="-122"/>
                <a:cs typeface="微软雅黑" panose="020B0503020204020204" charset="-122"/>
                <a:sym typeface="+mn-ea"/>
              </a:rPr>
              <a:t>在经过</a:t>
            </a:r>
            <a:r>
              <a:rPr lang="en-US" altLang="zh-CN" b="1">
                <a:latin typeface="微软雅黑" panose="020B0503020204020204" charset="-122"/>
                <a:ea typeface="微软雅黑" panose="020B0503020204020204" charset="-122"/>
                <a:cs typeface="微软雅黑" panose="020B0503020204020204" charset="-122"/>
                <a:sym typeface="+mn-ea"/>
              </a:rPr>
              <a:t>LeakyReLu0.2 </a:t>
            </a:r>
            <a:r>
              <a:rPr lang="zh-CN" altLang="en-US" b="1">
                <a:latin typeface="微软雅黑" panose="020B0503020204020204" charset="-122"/>
                <a:ea typeface="微软雅黑" panose="020B0503020204020204" charset="-122"/>
                <a:cs typeface="微软雅黑" panose="020B0503020204020204" charset="-122"/>
                <a:sym typeface="+mn-ea"/>
              </a:rPr>
              <a:t>之前</a:t>
            </a:r>
            <a:r>
              <a:rPr lang="en-US" altLang="zh-CN" b="1">
                <a:latin typeface="微软雅黑" panose="020B0503020204020204" charset="-122"/>
                <a:ea typeface="微软雅黑" panose="020B0503020204020204" charset="-122"/>
                <a:cs typeface="微软雅黑" panose="020B0503020204020204" charset="-122"/>
                <a:sym typeface="+mn-ea"/>
              </a:rPr>
              <a:t> </a:t>
            </a:r>
            <a:endParaRPr lang="en-US" altLang="zh-CN" b="1">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176" name="图片 7175" descr="PPT内页副本1"/>
          <p:cNvPicPr>
            <a:picLocks noChangeAspect="1"/>
          </p:cNvPicPr>
          <p:nvPr/>
        </p:nvPicPr>
        <p:blipFill>
          <a:blip r:embed="rId1"/>
          <a:stretch>
            <a:fillRect/>
          </a:stretch>
        </p:blipFill>
        <p:spPr>
          <a:xfrm>
            <a:off x="0" y="0"/>
            <a:ext cx="9144000" cy="6859588"/>
          </a:xfrm>
          <a:prstGeom prst="rect">
            <a:avLst/>
          </a:prstGeom>
          <a:noFill/>
          <a:ln w="9525">
            <a:noFill/>
          </a:ln>
        </p:spPr>
      </p:pic>
      <p:sp>
        <p:nvSpPr>
          <p:cNvPr id="7179" name="标题 7178"/>
          <p:cNvSpPr>
            <a:spLocks noGrp="1"/>
          </p:cNvSpPr>
          <p:nvPr>
            <p:ph type="title"/>
          </p:nvPr>
        </p:nvSpPr>
        <p:spPr>
          <a:xfrm>
            <a:off x="152400" y="274955"/>
            <a:ext cx="5753100" cy="563245"/>
          </a:xfrm>
        </p:spPr>
        <p:txBody>
          <a:bodyPr anchor="ctr" anchorCtr="0"/>
          <a:p>
            <a:pPr algn="l"/>
            <a:r>
              <a:rPr lang="en-US" sz="3600" dirty="0">
                <a:latin typeface="微软雅黑" panose="020B0503020204020204" charset="-122"/>
                <a:ea typeface="微软雅黑" panose="020B0503020204020204" charset="-122"/>
                <a:cs typeface="微软雅黑" panose="020B0503020204020204" charset="-122"/>
              </a:rPr>
              <a:t>StyleGan Inversion</a:t>
            </a:r>
            <a:r>
              <a:rPr lang="zh-CN" altLang="en-US" sz="3600" dirty="0">
                <a:latin typeface="微软雅黑" panose="020B0503020204020204" charset="-122"/>
                <a:ea typeface="微软雅黑" panose="020B0503020204020204" charset="-122"/>
                <a:cs typeface="微软雅黑" panose="020B0503020204020204" charset="-122"/>
              </a:rPr>
              <a:t>（</a:t>
            </a:r>
            <a:r>
              <a:rPr lang="en-US" altLang="zh-CN" sz="3600" dirty="0">
                <a:latin typeface="微软雅黑" panose="020B0503020204020204" charset="-122"/>
                <a:ea typeface="微软雅黑" panose="020B0503020204020204" charset="-122"/>
                <a:cs typeface="微软雅黑" panose="020B0503020204020204" charset="-122"/>
              </a:rPr>
              <a:t>3/4</a:t>
            </a:r>
            <a:r>
              <a:rPr lang="zh-CN" altLang="en-US" sz="3600" dirty="0">
                <a:latin typeface="微软雅黑" panose="020B0503020204020204" charset="-122"/>
                <a:ea typeface="微软雅黑" panose="020B0503020204020204" charset="-122"/>
                <a:cs typeface="微软雅黑" panose="020B0503020204020204" charset="-122"/>
              </a:rPr>
              <a:t>）</a:t>
            </a:r>
            <a:endParaRPr lang="zh-CN" altLang="en-US" sz="3600" dirty="0">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nvSpPr>
        <p:spPr>
          <a:xfrm>
            <a:off x="76200" y="1295400"/>
            <a:ext cx="4572000" cy="270510"/>
          </a:xfrm>
          <a:prstGeom prst="rect">
            <a:avLst/>
          </a:prstGeom>
          <a:noFill/>
        </p:spPr>
        <p:txBody>
          <a:bodyPr wrap="square" rtlCol="0" anchor="t">
            <a:spAutoFit/>
          </a:bodyPr>
          <a:p>
            <a:r>
              <a:rPr lang="en-US" altLang="zh-CN" sz="1800" b="1">
                <a:solidFill>
                  <a:srgbClr val="FF0000"/>
                </a:solidFill>
                <a:latin typeface="微软雅黑" panose="020B0503020204020204" charset="-122"/>
                <a:ea typeface="微软雅黑" panose="020B0503020204020204" charset="-122"/>
                <a:cs typeface="微软雅黑" panose="020B0503020204020204" charset="-122"/>
                <a:sym typeface="+mn-ea"/>
              </a:rPr>
              <a:t>▷ </a:t>
            </a:r>
            <a:r>
              <a:rPr lang="en-US" altLang="zh-CN" sz="1800" b="1">
                <a:solidFill>
                  <a:srgbClr val="FF0000"/>
                </a:solidFill>
                <a:latin typeface="微软雅黑" panose="020B0503020204020204" charset="-122"/>
                <a:ea typeface="微软雅黑" panose="020B0503020204020204" charset="-122"/>
                <a:cs typeface="微软雅黑" panose="020B0503020204020204" charset="-122"/>
                <a:sym typeface="+mn-ea"/>
              </a:rPr>
              <a:t>How to get latent code？</a:t>
            </a:r>
            <a:endParaRPr lang="en-US" altLang="zh-CN" sz="1800" b="1">
              <a:solidFill>
                <a:srgbClr val="FF0000"/>
              </a:solidFill>
              <a:latin typeface="微软雅黑" panose="020B0503020204020204" charset="-122"/>
              <a:ea typeface="微软雅黑" panose="020B0503020204020204" charset="-122"/>
              <a:cs typeface="微软雅黑" panose="020B0503020204020204" charset="-122"/>
              <a:sym typeface="+mn-ea"/>
            </a:endParaRPr>
          </a:p>
        </p:txBody>
      </p:sp>
      <p:sp>
        <p:nvSpPr>
          <p:cNvPr id="4" name="文本框 3"/>
          <p:cNvSpPr txBox="1"/>
          <p:nvPr/>
        </p:nvSpPr>
        <p:spPr>
          <a:xfrm>
            <a:off x="152400" y="3581400"/>
            <a:ext cx="2741930" cy="270510"/>
          </a:xfrm>
          <a:prstGeom prst="rect">
            <a:avLst/>
          </a:prstGeom>
          <a:noFill/>
        </p:spPr>
        <p:txBody>
          <a:bodyPr wrap="square" rtlCol="0" anchor="t">
            <a:spAutoFit/>
          </a:bodyPr>
          <a:p>
            <a:r>
              <a:rPr lang="en-US" altLang="zh-CN" sz="1800" b="1">
                <a:solidFill>
                  <a:schemeClr val="accent1">
                    <a:lumMod val="50000"/>
                  </a:schemeClr>
                </a:solidFill>
                <a:latin typeface="微软雅黑" panose="020B0503020204020204" charset="-122"/>
                <a:ea typeface="微软雅黑" panose="020B0503020204020204" charset="-122"/>
                <a:sym typeface="+mn-ea"/>
              </a:rPr>
              <a:t>★ </a:t>
            </a:r>
            <a:r>
              <a:rPr lang="zh-CN" altLang="en-US" sz="1800" b="1">
                <a:solidFill>
                  <a:schemeClr val="accent1">
                    <a:lumMod val="50000"/>
                  </a:schemeClr>
                </a:solidFill>
                <a:latin typeface="微软雅黑" panose="020B0503020204020204" charset="-122"/>
                <a:ea typeface="微软雅黑" panose="020B0503020204020204" charset="-122"/>
              </a:rPr>
              <a:t>Learning-based</a:t>
            </a:r>
            <a:endParaRPr lang="zh-CN" altLang="en-US" b="1">
              <a:latin typeface="微软雅黑" panose="020B0503020204020204" charset="-122"/>
              <a:ea typeface="微软雅黑" panose="020B0503020204020204" charset="-122"/>
            </a:endParaRPr>
          </a:p>
        </p:txBody>
      </p:sp>
      <p:pic>
        <p:nvPicPr>
          <p:cNvPr id="7" name="图片 6"/>
          <p:cNvPicPr>
            <a:picLocks noChangeAspect="1"/>
          </p:cNvPicPr>
          <p:nvPr/>
        </p:nvPicPr>
        <p:blipFill>
          <a:blip r:embed="rId2"/>
          <a:stretch>
            <a:fillRect/>
          </a:stretch>
        </p:blipFill>
        <p:spPr>
          <a:xfrm>
            <a:off x="5029200" y="1752600"/>
            <a:ext cx="3674110" cy="1025525"/>
          </a:xfrm>
          <a:prstGeom prst="rect">
            <a:avLst/>
          </a:prstGeom>
        </p:spPr>
      </p:pic>
      <p:pic>
        <p:nvPicPr>
          <p:cNvPr id="8" name="图片 7"/>
          <p:cNvPicPr>
            <a:picLocks noChangeAspect="1"/>
          </p:cNvPicPr>
          <p:nvPr/>
        </p:nvPicPr>
        <p:blipFill>
          <a:blip r:embed="rId3"/>
          <a:stretch>
            <a:fillRect/>
          </a:stretch>
        </p:blipFill>
        <p:spPr>
          <a:xfrm>
            <a:off x="5029200" y="3048000"/>
            <a:ext cx="3673475" cy="1023620"/>
          </a:xfrm>
          <a:prstGeom prst="rect">
            <a:avLst/>
          </a:prstGeom>
        </p:spPr>
      </p:pic>
      <p:pic>
        <p:nvPicPr>
          <p:cNvPr id="9" name="图片 8"/>
          <p:cNvPicPr>
            <a:picLocks noChangeAspect="1"/>
          </p:cNvPicPr>
          <p:nvPr/>
        </p:nvPicPr>
        <p:blipFill>
          <a:blip r:embed="rId4"/>
          <a:stretch>
            <a:fillRect/>
          </a:stretch>
        </p:blipFill>
        <p:spPr>
          <a:xfrm>
            <a:off x="5029200" y="4376420"/>
            <a:ext cx="3673475" cy="1015365"/>
          </a:xfrm>
          <a:prstGeom prst="rect">
            <a:avLst/>
          </a:prstGeom>
        </p:spPr>
      </p:pic>
      <p:pic>
        <p:nvPicPr>
          <p:cNvPr id="10" name="图片 9"/>
          <p:cNvPicPr>
            <a:picLocks noChangeAspect="1"/>
          </p:cNvPicPr>
          <p:nvPr/>
        </p:nvPicPr>
        <p:blipFill>
          <a:blip r:embed="rId5"/>
          <a:stretch>
            <a:fillRect/>
          </a:stretch>
        </p:blipFill>
        <p:spPr>
          <a:xfrm>
            <a:off x="381000" y="3958590"/>
            <a:ext cx="3691890" cy="384810"/>
          </a:xfrm>
          <a:prstGeom prst="rect">
            <a:avLst/>
          </a:prstGeom>
        </p:spPr>
      </p:pic>
      <p:sp>
        <p:nvSpPr>
          <p:cNvPr id="11" name="文本框 10"/>
          <p:cNvSpPr txBox="1"/>
          <p:nvPr/>
        </p:nvSpPr>
        <p:spPr>
          <a:xfrm>
            <a:off x="152400" y="1696085"/>
            <a:ext cx="4572000" cy="270510"/>
          </a:xfrm>
          <a:prstGeom prst="rect">
            <a:avLst/>
          </a:prstGeom>
          <a:noFill/>
        </p:spPr>
        <p:txBody>
          <a:bodyPr wrap="square" rtlCol="0" anchor="t">
            <a:spAutoFit/>
          </a:bodyPr>
          <a:p>
            <a:r>
              <a:rPr lang="en-US" altLang="zh-CN" b="1">
                <a:solidFill>
                  <a:schemeClr val="accent1">
                    <a:lumMod val="50000"/>
                  </a:schemeClr>
                </a:solidFill>
                <a:latin typeface="微软雅黑" panose="020B0503020204020204" charset="-122"/>
                <a:ea typeface="微软雅黑" panose="020B0503020204020204" charset="-122"/>
              </a:rPr>
              <a:t>★ O</a:t>
            </a:r>
            <a:r>
              <a:rPr lang="zh-CN" altLang="en-US" b="1">
                <a:solidFill>
                  <a:schemeClr val="accent1">
                    <a:lumMod val="50000"/>
                  </a:schemeClr>
                </a:solidFill>
                <a:latin typeface="微软雅黑" panose="020B0503020204020204" charset="-122"/>
                <a:ea typeface="微软雅黑" panose="020B0503020204020204" charset="-122"/>
              </a:rPr>
              <a:t>ptimization-based</a:t>
            </a:r>
            <a:endParaRPr lang="zh-CN" altLang="en-US" b="1">
              <a:solidFill>
                <a:schemeClr val="accent1">
                  <a:lumMod val="50000"/>
                </a:schemeClr>
              </a:solidFill>
              <a:latin typeface="微软雅黑" panose="020B0503020204020204" charset="-122"/>
              <a:ea typeface="微软雅黑" panose="020B0503020204020204" charset="-122"/>
            </a:endParaRPr>
          </a:p>
        </p:txBody>
      </p:sp>
      <p:pic>
        <p:nvPicPr>
          <p:cNvPr id="12" name="图片 11"/>
          <p:cNvPicPr>
            <a:picLocks noChangeAspect="1"/>
          </p:cNvPicPr>
          <p:nvPr/>
        </p:nvPicPr>
        <p:blipFill>
          <a:blip r:embed="rId6"/>
          <a:stretch>
            <a:fillRect/>
          </a:stretch>
        </p:blipFill>
        <p:spPr>
          <a:xfrm>
            <a:off x="356235" y="2010410"/>
            <a:ext cx="2853055" cy="425450"/>
          </a:xfrm>
          <a:prstGeom prst="rect">
            <a:avLst/>
          </a:prstGeom>
        </p:spPr>
      </p:pic>
      <p:sp>
        <p:nvSpPr>
          <p:cNvPr id="13" name="文本框 12"/>
          <p:cNvSpPr txBox="1"/>
          <p:nvPr/>
        </p:nvSpPr>
        <p:spPr>
          <a:xfrm>
            <a:off x="152400" y="5181600"/>
            <a:ext cx="4572000" cy="270510"/>
          </a:xfrm>
          <a:prstGeom prst="rect">
            <a:avLst/>
          </a:prstGeom>
          <a:noFill/>
        </p:spPr>
        <p:txBody>
          <a:bodyPr wrap="square" rtlCol="0" anchor="t">
            <a:spAutoFit/>
          </a:bodyPr>
          <a:p>
            <a:r>
              <a:rPr lang="en-US" altLang="zh-CN" sz="1800" b="1">
                <a:solidFill>
                  <a:schemeClr val="accent1">
                    <a:lumMod val="50000"/>
                  </a:schemeClr>
                </a:solidFill>
                <a:latin typeface="微软雅黑" panose="020B0503020204020204" charset="-122"/>
                <a:ea typeface="微软雅黑" panose="020B0503020204020204" charset="-122"/>
                <a:sym typeface="+mn-ea"/>
              </a:rPr>
              <a:t>★ </a:t>
            </a:r>
            <a:r>
              <a:rPr lang="zh-CN" altLang="en-US" sz="1800" b="1">
                <a:solidFill>
                  <a:schemeClr val="accent1">
                    <a:lumMod val="50000"/>
                  </a:schemeClr>
                </a:solidFill>
                <a:latin typeface="微软雅黑" panose="020B0503020204020204" charset="-122"/>
                <a:ea typeface="微软雅黑" panose="020B0503020204020204" charset="-122"/>
              </a:rPr>
              <a:t>Hybrid </a:t>
            </a:r>
            <a:r>
              <a:rPr lang="en-US" altLang="zh-CN" sz="1800" b="1">
                <a:solidFill>
                  <a:schemeClr val="accent1">
                    <a:lumMod val="50000"/>
                  </a:schemeClr>
                </a:solidFill>
                <a:latin typeface="微软雅黑" panose="020B0503020204020204" charset="-122"/>
                <a:ea typeface="微软雅黑" panose="020B0503020204020204" charset="-122"/>
              </a:rPr>
              <a:t>m</a:t>
            </a:r>
            <a:r>
              <a:rPr lang="zh-CN" altLang="en-US" sz="1800" b="1">
                <a:solidFill>
                  <a:schemeClr val="accent1">
                    <a:lumMod val="50000"/>
                  </a:schemeClr>
                </a:solidFill>
                <a:latin typeface="微软雅黑" panose="020B0503020204020204" charset="-122"/>
                <a:ea typeface="微软雅黑" panose="020B0503020204020204" charset="-122"/>
              </a:rPr>
              <a:t>ethod</a:t>
            </a:r>
            <a:endParaRPr lang="zh-CN" altLang="en-US" sz="1800" b="1">
              <a:solidFill>
                <a:schemeClr val="accent1">
                  <a:lumMod val="50000"/>
                </a:schemeClr>
              </a:solidFill>
              <a:latin typeface="微软雅黑" panose="020B0503020204020204" charset="-122"/>
              <a:ea typeface="微软雅黑" panose="020B0503020204020204" charset="-122"/>
            </a:endParaRPr>
          </a:p>
        </p:txBody>
      </p:sp>
      <p:sp>
        <p:nvSpPr>
          <p:cNvPr id="18" name="文本框 17"/>
          <p:cNvSpPr txBox="1"/>
          <p:nvPr/>
        </p:nvSpPr>
        <p:spPr>
          <a:xfrm>
            <a:off x="228600" y="2420620"/>
            <a:ext cx="4572000" cy="988695"/>
          </a:xfrm>
          <a:prstGeom prst="rect">
            <a:avLst/>
          </a:prstGeom>
          <a:noFill/>
        </p:spPr>
        <p:txBody>
          <a:bodyPr wrap="square" rtlCol="0" anchor="t">
            <a:spAutoFit/>
          </a:bodyPr>
          <a:p>
            <a:r>
              <a:rPr lang="zh-CN" altLang="en-US" b="1">
                <a:latin typeface="微软雅黑" panose="020B0503020204020204" charset="-122"/>
                <a:ea typeface="微软雅黑" panose="020B0503020204020204" charset="-122"/>
                <a:sym typeface="+mn-ea"/>
              </a:rPr>
              <a:t>思想朴素，效果上限高</a:t>
            </a:r>
            <a:endParaRPr lang="zh-CN" altLang="en-US" b="1">
              <a:latin typeface="微软雅黑" panose="020B0503020204020204" charset="-122"/>
              <a:ea typeface="微软雅黑" panose="020B0503020204020204" charset="-122"/>
              <a:sym typeface="+mn-ea"/>
            </a:endParaRPr>
          </a:p>
          <a:p>
            <a:endParaRPr lang="zh-CN" altLang="en-US" b="1">
              <a:latin typeface="微软雅黑" panose="020B0503020204020204" charset="-122"/>
              <a:ea typeface="微软雅黑" panose="020B0503020204020204" charset="-122"/>
              <a:sym typeface="+mn-ea"/>
            </a:endParaRPr>
          </a:p>
          <a:p>
            <a:r>
              <a:rPr lang="zh-CN" altLang="en-US" b="1">
                <a:latin typeface="微软雅黑" panose="020B0503020204020204" charset="-122"/>
                <a:ea typeface="微软雅黑" panose="020B0503020204020204" charset="-122"/>
                <a:sym typeface="+mn-ea"/>
              </a:rPr>
              <a:t>基于优化，速度慢，耗资源，预测的实时性差</a:t>
            </a:r>
            <a:endParaRPr lang="zh-CN" altLang="en-US" b="1">
              <a:latin typeface="微软雅黑" panose="020B0503020204020204" charset="-122"/>
              <a:ea typeface="微软雅黑" panose="020B0503020204020204" charset="-122"/>
              <a:sym typeface="+mn-ea"/>
            </a:endParaRPr>
          </a:p>
          <a:p>
            <a:endParaRPr lang="zh-CN" altLang="en-US" b="1">
              <a:latin typeface="微软雅黑" panose="020B0503020204020204" charset="-122"/>
              <a:ea typeface="微软雅黑" panose="020B0503020204020204" charset="-122"/>
              <a:sym typeface="+mn-ea"/>
            </a:endParaRPr>
          </a:p>
          <a:p>
            <a:r>
              <a:rPr lang="zh-CN" altLang="en-US" b="1">
                <a:latin typeface="微软雅黑" panose="020B0503020204020204" charset="-122"/>
                <a:ea typeface="微软雅黑" panose="020B0503020204020204" charset="-122"/>
                <a:sym typeface="+mn-ea"/>
              </a:rPr>
              <a:t>依赖于初始化和优化方法</a:t>
            </a:r>
            <a:endParaRPr lang="zh-CN" altLang="en-US" b="1">
              <a:latin typeface="微软雅黑" panose="020B0503020204020204" charset="-122"/>
              <a:ea typeface="微软雅黑" panose="020B0503020204020204" charset="-122"/>
              <a:sym typeface="+mn-ea"/>
            </a:endParaRPr>
          </a:p>
        </p:txBody>
      </p:sp>
      <p:pic>
        <p:nvPicPr>
          <p:cNvPr id="19" name="图片 18"/>
          <p:cNvPicPr>
            <a:picLocks noChangeAspect="1"/>
          </p:cNvPicPr>
          <p:nvPr/>
        </p:nvPicPr>
        <p:blipFill>
          <a:blip r:embed="rId7"/>
          <a:stretch>
            <a:fillRect/>
          </a:stretch>
        </p:blipFill>
        <p:spPr>
          <a:xfrm>
            <a:off x="4989830" y="5490210"/>
            <a:ext cx="3712845" cy="1120775"/>
          </a:xfrm>
          <a:prstGeom prst="rect">
            <a:avLst/>
          </a:prstGeom>
        </p:spPr>
      </p:pic>
      <p:sp>
        <p:nvSpPr>
          <p:cNvPr id="20" name="文本框 19"/>
          <p:cNvSpPr txBox="1"/>
          <p:nvPr/>
        </p:nvSpPr>
        <p:spPr>
          <a:xfrm>
            <a:off x="228600" y="5943600"/>
            <a:ext cx="1875790" cy="270510"/>
          </a:xfrm>
          <a:prstGeom prst="rect">
            <a:avLst/>
          </a:prstGeom>
          <a:noFill/>
        </p:spPr>
        <p:txBody>
          <a:bodyPr wrap="square" rtlCol="0" anchor="t">
            <a:spAutoFit/>
          </a:bodyPr>
          <a:p>
            <a:r>
              <a:rPr lang="en-US" altLang="zh-CN" b="1">
                <a:latin typeface="微软雅黑" panose="020B0503020204020204" charset="-122"/>
                <a:ea typeface="微软雅黑" panose="020B0503020204020204" charset="-122"/>
              </a:rPr>
              <a:t>I</a:t>
            </a:r>
            <a:r>
              <a:rPr lang="zh-CN" altLang="en-US" b="1">
                <a:latin typeface="微软雅黑" panose="020B0503020204020204" charset="-122"/>
                <a:ea typeface="微软雅黑" panose="020B0503020204020204" charset="-122"/>
              </a:rPr>
              <a:t>n-domain inversion</a:t>
            </a:r>
            <a:endParaRPr lang="zh-CN" altLang="en-US" b="1">
              <a:latin typeface="微软雅黑" panose="020B0503020204020204" charset="-122"/>
              <a:ea typeface="微软雅黑" panose="020B0503020204020204" charset="-122"/>
            </a:endParaRPr>
          </a:p>
        </p:txBody>
      </p:sp>
      <p:pic>
        <p:nvPicPr>
          <p:cNvPr id="21" name="图片 20"/>
          <p:cNvPicPr>
            <a:picLocks noChangeAspect="1"/>
          </p:cNvPicPr>
          <p:nvPr/>
        </p:nvPicPr>
        <p:blipFill>
          <a:blip r:embed="rId8"/>
          <a:stretch>
            <a:fillRect/>
          </a:stretch>
        </p:blipFill>
        <p:spPr>
          <a:xfrm>
            <a:off x="381000" y="6324600"/>
            <a:ext cx="4537710" cy="357505"/>
          </a:xfrm>
          <a:prstGeom prst="rect">
            <a:avLst/>
          </a:prstGeom>
        </p:spPr>
      </p:pic>
      <p:sp>
        <p:nvSpPr>
          <p:cNvPr id="22" name="文本框 21"/>
          <p:cNvSpPr txBox="1"/>
          <p:nvPr/>
        </p:nvSpPr>
        <p:spPr>
          <a:xfrm>
            <a:off x="228600" y="5562600"/>
            <a:ext cx="4572000" cy="270510"/>
          </a:xfrm>
          <a:prstGeom prst="rect">
            <a:avLst/>
          </a:prstGeom>
          <a:noFill/>
        </p:spPr>
        <p:txBody>
          <a:bodyPr wrap="square" rtlCol="0" anchor="t">
            <a:spAutoFit/>
          </a:bodyPr>
          <a:p>
            <a:r>
              <a:rPr lang="zh-CN" altLang="en-US" b="1">
                <a:latin typeface="微软雅黑" panose="020B0503020204020204" charset="-122"/>
                <a:ea typeface="微软雅黑" panose="020B0503020204020204" charset="-122"/>
                <a:sym typeface="+mn-ea"/>
              </a:rPr>
              <a:t>Learning</a:t>
            </a:r>
            <a:r>
              <a:rPr lang="en-US" altLang="zh-CN" b="1">
                <a:latin typeface="微软雅黑" panose="020B0503020204020204" charset="-122"/>
                <a:ea typeface="微软雅黑" panose="020B0503020204020204" charset="-122"/>
                <a:sym typeface="+mn-ea"/>
              </a:rPr>
              <a:t> + Optimization</a:t>
            </a:r>
            <a:endParaRPr lang="en-US" altLang="zh-CN" b="1">
              <a:latin typeface="微软雅黑" panose="020B0503020204020204" charset="-122"/>
              <a:ea typeface="微软雅黑" panose="020B0503020204020204" charset="-122"/>
              <a:sym typeface="+mn-ea"/>
            </a:endParaRPr>
          </a:p>
        </p:txBody>
      </p:sp>
      <p:sp>
        <p:nvSpPr>
          <p:cNvPr id="23" name="文本框 22"/>
          <p:cNvSpPr txBox="1"/>
          <p:nvPr/>
        </p:nvSpPr>
        <p:spPr>
          <a:xfrm>
            <a:off x="228600" y="4377690"/>
            <a:ext cx="4572000" cy="629920"/>
          </a:xfrm>
          <a:prstGeom prst="rect">
            <a:avLst/>
          </a:prstGeom>
          <a:noFill/>
        </p:spPr>
        <p:txBody>
          <a:bodyPr wrap="square" rtlCol="0" anchor="t">
            <a:spAutoFit/>
          </a:bodyPr>
          <a:p>
            <a:r>
              <a:rPr lang="zh-CN" altLang="en-US" b="1">
                <a:latin typeface="微软雅黑" panose="020B0503020204020204" charset="-122"/>
                <a:ea typeface="微软雅黑" panose="020B0503020204020204" charset="-122"/>
                <a:sym typeface="+mn-ea"/>
              </a:rPr>
              <a:t>深度学习，实时性好</a:t>
            </a:r>
            <a:endParaRPr lang="zh-CN" altLang="en-US" b="1">
              <a:latin typeface="微软雅黑" panose="020B0503020204020204" charset="-122"/>
              <a:ea typeface="微软雅黑" panose="020B0503020204020204" charset="-122"/>
              <a:sym typeface="+mn-ea"/>
            </a:endParaRPr>
          </a:p>
          <a:p>
            <a:endParaRPr lang="zh-CN" altLang="en-US" b="1">
              <a:latin typeface="微软雅黑" panose="020B0503020204020204" charset="-122"/>
              <a:ea typeface="微软雅黑" panose="020B0503020204020204" charset="-122"/>
              <a:sym typeface="+mn-ea"/>
            </a:endParaRPr>
          </a:p>
          <a:p>
            <a:r>
              <a:rPr lang="zh-CN" altLang="en-US" b="1">
                <a:latin typeface="微软雅黑" panose="020B0503020204020204" charset="-122"/>
                <a:ea typeface="微软雅黑" panose="020B0503020204020204" charset="-122"/>
                <a:sym typeface="+mn-ea"/>
              </a:rPr>
              <a:t>需要设计更好的网络提高上限</a:t>
            </a:r>
            <a:endParaRPr lang="zh-CN" altLang="en-US" b="1">
              <a:latin typeface="微软雅黑" panose="020B0503020204020204" charset="-122"/>
              <a:ea typeface="微软雅黑" panose="020B0503020204020204" charset="-122"/>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176" name="图片 7175" descr="PPT内页副本1"/>
          <p:cNvPicPr>
            <a:picLocks noChangeAspect="1"/>
          </p:cNvPicPr>
          <p:nvPr/>
        </p:nvPicPr>
        <p:blipFill>
          <a:blip r:embed="rId1"/>
          <a:stretch>
            <a:fillRect/>
          </a:stretch>
        </p:blipFill>
        <p:spPr>
          <a:xfrm>
            <a:off x="0" y="0"/>
            <a:ext cx="9144000" cy="6859588"/>
          </a:xfrm>
          <a:prstGeom prst="rect">
            <a:avLst/>
          </a:prstGeom>
          <a:noFill/>
          <a:ln w="9525">
            <a:noFill/>
          </a:ln>
        </p:spPr>
      </p:pic>
      <p:sp>
        <p:nvSpPr>
          <p:cNvPr id="7179" name="标题 7178"/>
          <p:cNvSpPr>
            <a:spLocks noGrp="1"/>
          </p:cNvSpPr>
          <p:nvPr>
            <p:ph type="title"/>
          </p:nvPr>
        </p:nvSpPr>
        <p:spPr>
          <a:xfrm>
            <a:off x="152400" y="274955"/>
            <a:ext cx="5753100" cy="563245"/>
          </a:xfrm>
        </p:spPr>
        <p:txBody>
          <a:bodyPr anchor="ctr" anchorCtr="0"/>
          <a:p>
            <a:pPr algn="l"/>
            <a:r>
              <a:rPr lang="en-US" sz="3600" dirty="0">
                <a:latin typeface="微软雅黑" panose="020B0503020204020204" charset="-122"/>
                <a:ea typeface="微软雅黑" panose="020B0503020204020204" charset="-122"/>
                <a:cs typeface="微软雅黑" panose="020B0503020204020204" charset="-122"/>
              </a:rPr>
              <a:t>StyleGan Inversion</a:t>
            </a:r>
            <a:r>
              <a:rPr lang="zh-CN" altLang="en-US" sz="3600" dirty="0">
                <a:latin typeface="微软雅黑" panose="020B0503020204020204" charset="-122"/>
                <a:ea typeface="微软雅黑" panose="020B0503020204020204" charset="-122"/>
                <a:cs typeface="微软雅黑" panose="020B0503020204020204" charset="-122"/>
              </a:rPr>
              <a:t>（</a:t>
            </a:r>
            <a:r>
              <a:rPr lang="en-US" altLang="zh-CN" sz="3600" dirty="0">
                <a:latin typeface="微软雅黑" panose="020B0503020204020204" charset="-122"/>
                <a:ea typeface="微软雅黑" panose="020B0503020204020204" charset="-122"/>
                <a:cs typeface="微软雅黑" panose="020B0503020204020204" charset="-122"/>
              </a:rPr>
              <a:t>4/4</a:t>
            </a:r>
            <a:r>
              <a:rPr lang="zh-CN" altLang="en-US" sz="3600" dirty="0">
                <a:latin typeface="微软雅黑" panose="020B0503020204020204" charset="-122"/>
                <a:ea typeface="微软雅黑" panose="020B0503020204020204" charset="-122"/>
                <a:cs typeface="微软雅黑" panose="020B0503020204020204" charset="-122"/>
              </a:rPr>
              <a:t>）</a:t>
            </a:r>
            <a:endParaRPr lang="zh-CN" altLang="en-US" sz="3600" dirty="0">
              <a:latin typeface="微软雅黑" panose="020B0503020204020204" charset="-122"/>
              <a:ea typeface="微软雅黑" panose="020B0503020204020204" charset="-122"/>
              <a:cs typeface="微软雅黑" panose="020B0503020204020204" charset="-122"/>
            </a:endParaRPr>
          </a:p>
        </p:txBody>
      </p:sp>
      <p:sp>
        <p:nvSpPr>
          <p:cNvPr id="15" name="文本框 14"/>
          <p:cNvSpPr txBox="1"/>
          <p:nvPr/>
        </p:nvSpPr>
        <p:spPr>
          <a:xfrm>
            <a:off x="228600" y="1676400"/>
            <a:ext cx="4572000" cy="337820"/>
          </a:xfrm>
          <a:prstGeom prst="rect">
            <a:avLst/>
          </a:prstGeom>
          <a:noFill/>
        </p:spPr>
        <p:txBody>
          <a:bodyPr wrap="square" rtlCol="0" anchor="t">
            <a:noAutofit/>
          </a:bodyPr>
          <a:p>
            <a:r>
              <a:rPr lang="en-US" altLang="zh-CN" b="1">
                <a:latin typeface="微软雅黑" panose="020B0503020204020204" charset="-122"/>
                <a:ea typeface="微软雅黑" panose="020B0503020204020204" charset="-122"/>
                <a:cs typeface="微软雅黑" panose="020B0503020204020204" charset="-122"/>
                <a:sym typeface="+mn-ea"/>
              </a:rPr>
              <a:t>One more?   </a:t>
            </a:r>
            <a:r>
              <a:rPr lang="zh-CN" altLang="en-US" sz="1800" b="1">
                <a:solidFill>
                  <a:schemeClr val="accent1">
                    <a:lumMod val="50000"/>
                  </a:schemeClr>
                </a:solidFill>
                <a:latin typeface="微软雅黑" panose="020B0503020204020204" charset="-122"/>
                <a:ea typeface="微软雅黑" panose="020B0503020204020204" charset="-122"/>
                <a:sym typeface="+mn-ea"/>
              </a:rPr>
              <a:t>Hypernetwork-based ！</a:t>
            </a:r>
            <a:endParaRPr lang="zh-CN" altLang="en-US" sz="1800" b="1">
              <a:solidFill>
                <a:schemeClr val="accent1">
                  <a:lumMod val="50000"/>
                </a:schemeClr>
              </a:solidFill>
              <a:latin typeface="微软雅黑" panose="020B0503020204020204" charset="-122"/>
              <a:ea typeface="微软雅黑" panose="020B0503020204020204" charset="-122"/>
              <a:sym typeface="+mn-ea"/>
            </a:endParaRPr>
          </a:p>
          <a:p>
            <a:endParaRPr lang="zh-CN" altLang="en-US" sz="1800" b="1">
              <a:solidFill>
                <a:schemeClr val="accent1">
                  <a:lumMod val="50000"/>
                </a:schemeClr>
              </a:solidFill>
              <a:latin typeface="微软雅黑" panose="020B0503020204020204" charset="-122"/>
              <a:ea typeface="微软雅黑" panose="020B0503020204020204" charset="-122"/>
              <a:sym typeface="+mn-ea"/>
            </a:endParaRPr>
          </a:p>
          <a:p>
            <a:endParaRPr lang="en-US" altLang="zh-CN" b="1">
              <a:latin typeface="微软雅黑" panose="020B0503020204020204" charset="-122"/>
              <a:ea typeface="微软雅黑" panose="020B0503020204020204" charset="-122"/>
              <a:cs typeface="微软雅黑" panose="020B0503020204020204" charset="-122"/>
              <a:sym typeface="+mn-ea"/>
            </a:endParaRPr>
          </a:p>
        </p:txBody>
      </p:sp>
      <p:sp>
        <p:nvSpPr>
          <p:cNvPr id="2" name="文本框 1"/>
          <p:cNvSpPr txBox="1"/>
          <p:nvPr/>
        </p:nvSpPr>
        <p:spPr>
          <a:xfrm>
            <a:off x="4572000" y="6324600"/>
            <a:ext cx="4572000" cy="450850"/>
          </a:xfrm>
          <a:prstGeom prst="rect">
            <a:avLst/>
          </a:prstGeom>
          <a:noFill/>
        </p:spPr>
        <p:txBody>
          <a:bodyPr wrap="square" rtlCol="0" anchor="t">
            <a:spAutoFit/>
          </a:bodyPr>
          <a:p>
            <a:pPr algn="l">
              <a:buClrTx/>
              <a:buSzTx/>
              <a:buFontTx/>
            </a:pPr>
            <a:r>
              <a:rPr sz="1200">
                <a:latin typeface="微软雅黑" panose="020B0503020204020204" charset="-122"/>
                <a:ea typeface="微软雅黑" panose="020B0503020204020204" charset="-122"/>
              </a:rPr>
              <a:t>Alaluf Y, Tov O, Mokady R, et al. Hyperstyle: Stylegan inversion with hypernetworks for real image editing[C]//Proceedings of the IEEE/CVF Conference on Computer Vision and Pattern Recognition. 2022: 18511-18521.</a:t>
            </a:r>
            <a:endParaRPr sz="1200">
              <a:latin typeface="微软雅黑" panose="020B0503020204020204" charset="-122"/>
              <a:ea typeface="微软雅黑" panose="020B0503020204020204" charset="-122"/>
            </a:endParaRPr>
          </a:p>
        </p:txBody>
      </p:sp>
      <p:sp>
        <p:nvSpPr>
          <p:cNvPr id="5" name="文本框 4"/>
          <p:cNvSpPr txBox="1"/>
          <p:nvPr/>
        </p:nvSpPr>
        <p:spPr>
          <a:xfrm>
            <a:off x="152400" y="4572000"/>
            <a:ext cx="4572000" cy="270510"/>
          </a:xfrm>
          <a:prstGeom prst="rect">
            <a:avLst/>
          </a:prstGeom>
          <a:noFill/>
        </p:spPr>
        <p:txBody>
          <a:bodyPr wrap="square" rtlCol="0" anchor="t">
            <a:spAutoFit/>
          </a:bodyPr>
          <a:p>
            <a:r>
              <a:rPr lang="en-US" altLang="zh-CN" sz="1800" b="1">
                <a:solidFill>
                  <a:srgbClr val="FF0000"/>
                </a:solidFill>
                <a:latin typeface="微软雅黑" panose="020B0503020204020204" charset="-122"/>
                <a:ea typeface="微软雅黑" panose="020B0503020204020204" charset="-122"/>
                <a:cs typeface="微软雅黑" panose="020B0503020204020204" charset="-122"/>
                <a:sym typeface="+mn-ea"/>
              </a:rPr>
              <a:t>▷ </a:t>
            </a:r>
            <a:r>
              <a:rPr lang="en-US" altLang="zh-CN" sz="1800" b="1">
                <a:solidFill>
                  <a:srgbClr val="FF0000"/>
                </a:solidFill>
                <a:latin typeface="微软雅黑" panose="020B0503020204020204" charset="-122"/>
                <a:ea typeface="微软雅黑" panose="020B0503020204020204" charset="-122"/>
                <a:cs typeface="微软雅黑" panose="020B0503020204020204" charset="-122"/>
              </a:rPr>
              <a:t>Good Properties of GAN Inversion Methods</a:t>
            </a:r>
            <a:endParaRPr lang="en-US" altLang="zh-CN" sz="1800" b="1">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6" name="文本框 5"/>
          <p:cNvSpPr txBox="1"/>
          <p:nvPr/>
        </p:nvSpPr>
        <p:spPr>
          <a:xfrm>
            <a:off x="228600" y="4953000"/>
            <a:ext cx="4572000" cy="270510"/>
          </a:xfrm>
          <a:prstGeom prst="rect">
            <a:avLst/>
          </a:prstGeom>
          <a:noFill/>
        </p:spPr>
        <p:txBody>
          <a:bodyPr wrap="square" rtlCol="0" anchor="t">
            <a:spAutoFit/>
          </a:bodyPr>
          <a:p>
            <a:r>
              <a:rPr lang="en-US" altLang="zh-CN" b="1">
                <a:latin typeface="微软雅黑" panose="020B0503020204020204" charset="-122"/>
                <a:ea typeface="微软雅黑" panose="020B0503020204020204" charset="-122"/>
                <a:sym typeface="+mn-ea"/>
              </a:rPr>
              <a:t> </a:t>
            </a:r>
            <a:endParaRPr lang="en-US" altLang="zh-CN" b="1">
              <a:latin typeface="微软雅黑" panose="020B0503020204020204" charset="-122"/>
              <a:ea typeface="微软雅黑" panose="020B0503020204020204" charset="-122"/>
              <a:sym typeface="+mn-ea"/>
            </a:endParaRPr>
          </a:p>
        </p:txBody>
      </p:sp>
      <p:sp>
        <p:nvSpPr>
          <p:cNvPr id="18" name="文本框 17"/>
          <p:cNvSpPr txBox="1"/>
          <p:nvPr/>
        </p:nvSpPr>
        <p:spPr>
          <a:xfrm>
            <a:off x="304800" y="4953000"/>
            <a:ext cx="5324475" cy="988695"/>
          </a:xfrm>
          <a:prstGeom prst="rect">
            <a:avLst/>
          </a:prstGeom>
          <a:noFill/>
        </p:spPr>
        <p:txBody>
          <a:bodyPr wrap="square" rtlCol="0" anchor="t">
            <a:spAutoFit/>
          </a:bodyPr>
          <a:p>
            <a:r>
              <a:rPr lang="en-US" altLang="zh-CN" b="1">
                <a:latin typeface="微软雅黑" panose="020B0503020204020204" charset="-122"/>
                <a:ea typeface="微软雅黑" panose="020B0503020204020204" charset="-122"/>
                <a:cs typeface="微软雅黑" panose="020B0503020204020204" charset="-122"/>
                <a:sym typeface="+mn-ea"/>
              </a:rPr>
              <a:t>· hige f</a:t>
            </a:r>
            <a:r>
              <a:rPr lang="zh-CN" altLang="en-US" b="1">
                <a:latin typeface="微软雅黑" panose="020B0503020204020204" charset="-122"/>
                <a:ea typeface="微软雅黑" panose="020B0503020204020204" charset="-122"/>
                <a:cs typeface="微软雅黑" panose="020B0503020204020204" charset="-122"/>
                <a:sym typeface="+mn-ea"/>
              </a:rPr>
              <a:t>aithfulness</a:t>
            </a:r>
            <a:r>
              <a:rPr lang="en-US" altLang="zh-CN" b="1">
                <a:latin typeface="微软雅黑" panose="020B0503020204020204" charset="-122"/>
                <a:ea typeface="微软雅黑" panose="020B0503020204020204" charset="-122"/>
                <a:cs typeface="微软雅黑" panose="020B0503020204020204" charset="-122"/>
                <a:sym typeface="+mn-ea"/>
              </a:rPr>
              <a:t> &amp; editability of latent code</a:t>
            </a:r>
            <a:endParaRPr lang="en-US" altLang="zh-CN" b="1">
              <a:latin typeface="微软雅黑" panose="020B0503020204020204" charset="-122"/>
              <a:ea typeface="微软雅黑" panose="020B0503020204020204" charset="-122"/>
              <a:cs typeface="微软雅黑" panose="020B0503020204020204" charset="-122"/>
              <a:sym typeface="+mn-ea"/>
            </a:endParaRPr>
          </a:p>
          <a:p>
            <a:endParaRPr lang="zh-CN" altLang="en-US" b="1">
              <a:latin typeface="微软雅黑" panose="020B0503020204020204" charset="-122"/>
              <a:ea typeface="微软雅黑" panose="020B0503020204020204" charset="-122"/>
              <a:cs typeface="微软雅黑" panose="020B0503020204020204" charset="-122"/>
              <a:sym typeface="+mn-ea"/>
            </a:endParaRPr>
          </a:p>
          <a:p>
            <a:r>
              <a:rPr lang="en-US" altLang="zh-CN" b="1">
                <a:latin typeface="微软雅黑" panose="020B0503020204020204" charset="-122"/>
                <a:ea typeface="微软雅黑" panose="020B0503020204020204" charset="-122"/>
                <a:cs typeface="微软雅黑" panose="020B0503020204020204" charset="-122"/>
                <a:sym typeface="+mn-ea"/>
              </a:rPr>
              <a:t>· </a:t>
            </a:r>
            <a:r>
              <a:rPr lang="zh-CN" altLang="en-US" b="1">
                <a:latin typeface="微软雅黑" panose="020B0503020204020204" charset="-122"/>
                <a:ea typeface="微软雅黑" panose="020B0503020204020204" charset="-122"/>
                <a:cs typeface="微软雅黑" panose="020B0503020204020204" charset="-122"/>
                <a:sym typeface="+mn-ea"/>
              </a:rPr>
              <a:t>lightweight</a:t>
            </a:r>
            <a:r>
              <a:rPr lang="en-US" altLang="zh-CN" b="1">
                <a:latin typeface="微软雅黑" panose="020B0503020204020204" charset="-122"/>
                <a:ea typeface="微软雅黑" panose="020B0503020204020204" charset="-122"/>
                <a:cs typeface="微软雅黑" panose="020B0503020204020204" charset="-122"/>
                <a:sym typeface="+mn-ea"/>
              </a:rPr>
              <a:t>, data-efficiency, </a:t>
            </a:r>
            <a:r>
              <a:rPr lang="zh-CN" altLang="en-US" b="1">
                <a:latin typeface="微软雅黑" panose="020B0503020204020204" charset="-122"/>
                <a:ea typeface="微软雅黑" panose="020B0503020204020204" charset="-122"/>
                <a:cs typeface="微软雅黑" panose="020B0503020204020204" charset="-122"/>
                <a:sym typeface="+mn-ea"/>
              </a:rPr>
              <a:t>supporting high</a:t>
            </a:r>
            <a:r>
              <a:rPr lang="en-US" altLang="zh-CN" b="1">
                <a:latin typeface="微软雅黑" panose="020B0503020204020204" charset="-122"/>
                <a:ea typeface="微软雅黑" panose="020B0503020204020204" charset="-122"/>
                <a:cs typeface="微软雅黑" panose="020B0503020204020204" charset="-122"/>
                <a:sym typeface="+mn-ea"/>
              </a:rPr>
              <a:t>-</a:t>
            </a:r>
            <a:r>
              <a:rPr lang="zh-CN" altLang="en-US" b="1">
                <a:latin typeface="微软雅黑" panose="020B0503020204020204" charset="-122"/>
                <a:ea typeface="微软雅黑" panose="020B0503020204020204" charset="-122"/>
                <a:cs typeface="微软雅黑" panose="020B0503020204020204" charset="-122"/>
                <a:sym typeface="+mn-ea"/>
              </a:rPr>
              <a:t>resolution images</a:t>
            </a:r>
            <a:endParaRPr lang="zh-CN" altLang="en-US" b="1">
              <a:latin typeface="微软雅黑" panose="020B0503020204020204" charset="-122"/>
              <a:ea typeface="微软雅黑" panose="020B0503020204020204" charset="-122"/>
              <a:cs typeface="微软雅黑" panose="020B0503020204020204" charset="-122"/>
              <a:sym typeface="+mn-ea"/>
            </a:endParaRPr>
          </a:p>
          <a:p>
            <a:endParaRPr lang="zh-CN" altLang="en-US" b="1">
              <a:latin typeface="微软雅黑" panose="020B0503020204020204" charset="-122"/>
              <a:ea typeface="微软雅黑" panose="020B0503020204020204" charset="-122"/>
              <a:cs typeface="微软雅黑" panose="020B0503020204020204" charset="-122"/>
              <a:sym typeface="+mn-ea"/>
            </a:endParaRPr>
          </a:p>
          <a:p>
            <a:r>
              <a:rPr lang="en-US" altLang="zh-CN" b="1">
                <a:latin typeface="微软雅黑" panose="020B0503020204020204" charset="-122"/>
                <a:ea typeface="微软雅黑" panose="020B0503020204020204" charset="-122"/>
                <a:cs typeface="微软雅黑" panose="020B0503020204020204" charset="-122"/>
                <a:sym typeface="+mn-ea"/>
              </a:rPr>
              <a:t>· </a:t>
            </a:r>
            <a:r>
              <a:rPr lang="zh-CN" altLang="en-US" b="1">
                <a:latin typeface="微软雅黑" panose="020B0503020204020204" charset="-122"/>
                <a:ea typeface="微软雅黑" panose="020B0503020204020204" charset="-122"/>
                <a:cs typeface="微软雅黑" panose="020B0503020204020204" charset="-122"/>
                <a:sym typeface="+mn-ea"/>
              </a:rPr>
              <a:t>generalizability</a:t>
            </a:r>
            <a:r>
              <a:rPr lang="en-US" altLang="zh-CN" b="1">
                <a:latin typeface="微软雅黑" panose="020B0503020204020204" charset="-122"/>
                <a:ea typeface="微软雅黑" panose="020B0503020204020204" charset="-122"/>
                <a:cs typeface="微软雅黑" panose="020B0503020204020204" charset="-122"/>
                <a:sym typeface="+mn-ea"/>
              </a:rPr>
              <a:t> </a:t>
            </a:r>
            <a:r>
              <a:rPr lang="zh-CN" altLang="en-US" b="1">
                <a:latin typeface="微软雅黑" panose="020B0503020204020204" charset="-122"/>
                <a:ea typeface="微软雅黑" panose="020B0503020204020204" charset="-122"/>
                <a:cs typeface="微软雅黑" panose="020B0503020204020204" charset="-122"/>
                <a:sym typeface="+mn-ea"/>
              </a:rPr>
              <a:t>to arbitrary images</a:t>
            </a:r>
            <a:endParaRPr lang="zh-CN" altLang="en-US" b="1">
              <a:latin typeface="微软雅黑" panose="020B0503020204020204" charset="-122"/>
              <a:ea typeface="微软雅黑" panose="020B0503020204020204" charset="-122"/>
              <a:cs typeface="微软雅黑" panose="020B0503020204020204" charset="-122"/>
              <a:sym typeface="+mn-ea"/>
            </a:endParaRPr>
          </a:p>
        </p:txBody>
      </p:sp>
      <p:pic>
        <p:nvPicPr>
          <p:cNvPr id="19" name="图片 18"/>
          <p:cNvPicPr>
            <a:picLocks noChangeAspect="1"/>
          </p:cNvPicPr>
          <p:nvPr/>
        </p:nvPicPr>
        <p:blipFill>
          <a:blip r:embed="rId2"/>
          <a:stretch>
            <a:fillRect/>
          </a:stretch>
        </p:blipFill>
        <p:spPr>
          <a:xfrm>
            <a:off x="533400" y="1998345"/>
            <a:ext cx="8245475" cy="2463165"/>
          </a:xfrm>
          <a:prstGeom prst="rect">
            <a:avLst/>
          </a:prstGeom>
        </p:spPr>
      </p:pic>
      <p:sp>
        <p:nvSpPr>
          <p:cNvPr id="4" name="文本框 3"/>
          <p:cNvSpPr txBox="1"/>
          <p:nvPr/>
        </p:nvSpPr>
        <p:spPr>
          <a:xfrm>
            <a:off x="76200" y="1295400"/>
            <a:ext cx="4572000" cy="270510"/>
          </a:xfrm>
          <a:prstGeom prst="rect">
            <a:avLst/>
          </a:prstGeom>
          <a:noFill/>
        </p:spPr>
        <p:txBody>
          <a:bodyPr wrap="square" rtlCol="0" anchor="t">
            <a:spAutoFit/>
          </a:bodyPr>
          <a:p>
            <a:r>
              <a:rPr lang="en-US" altLang="zh-CN" sz="1800" b="1">
                <a:solidFill>
                  <a:srgbClr val="FF0000"/>
                </a:solidFill>
                <a:latin typeface="微软雅黑" panose="020B0503020204020204" charset="-122"/>
                <a:ea typeface="微软雅黑" panose="020B0503020204020204" charset="-122"/>
                <a:cs typeface="微软雅黑" panose="020B0503020204020204" charset="-122"/>
                <a:sym typeface="+mn-ea"/>
              </a:rPr>
              <a:t>▷ </a:t>
            </a:r>
            <a:r>
              <a:rPr lang="en-US" altLang="zh-CN" sz="1800" b="1">
                <a:solidFill>
                  <a:srgbClr val="FF0000"/>
                </a:solidFill>
                <a:latin typeface="微软雅黑" panose="020B0503020204020204" charset="-122"/>
                <a:ea typeface="微软雅黑" panose="020B0503020204020204" charset="-122"/>
                <a:cs typeface="微软雅黑" panose="020B0503020204020204" charset="-122"/>
                <a:sym typeface="+mn-ea"/>
              </a:rPr>
              <a:t>How to get latent code？</a:t>
            </a:r>
            <a:endParaRPr lang="en-US" altLang="zh-CN" sz="1800" b="1">
              <a:solidFill>
                <a:srgbClr val="FF0000"/>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176" name="图片 7175" descr="PPT内页副本1"/>
          <p:cNvPicPr>
            <a:picLocks noChangeAspect="1"/>
          </p:cNvPicPr>
          <p:nvPr/>
        </p:nvPicPr>
        <p:blipFill>
          <a:blip r:embed="rId1"/>
          <a:stretch>
            <a:fillRect/>
          </a:stretch>
        </p:blipFill>
        <p:spPr>
          <a:xfrm>
            <a:off x="0" y="0"/>
            <a:ext cx="9144000" cy="6859588"/>
          </a:xfrm>
          <a:prstGeom prst="rect">
            <a:avLst/>
          </a:prstGeom>
          <a:noFill/>
          <a:ln w="9525">
            <a:noFill/>
          </a:ln>
        </p:spPr>
      </p:pic>
      <p:sp>
        <p:nvSpPr>
          <p:cNvPr id="7179" name="标题 7178"/>
          <p:cNvSpPr>
            <a:spLocks noGrp="1"/>
          </p:cNvSpPr>
          <p:nvPr>
            <p:ph type="title"/>
          </p:nvPr>
        </p:nvSpPr>
        <p:spPr>
          <a:xfrm>
            <a:off x="152400" y="274955"/>
            <a:ext cx="5753100" cy="563245"/>
          </a:xfrm>
        </p:spPr>
        <p:txBody>
          <a:bodyPr anchor="ctr" anchorCtr="0"/>
          <a:p>
            <a:pPr algn="l"/>
            <a:r>
              <a:rPr lang="en-US" sz="3600" dirty="0">
                <a:latin typeface="微软雅黑" panose="020B0503020204020204" charset="-122"/>
                <a:ea typeface="微软雅黑" panose="020B0503020204020204" charset="-122"/>
              </a:rPr>
              <a:t>Newest Paper List</a:t>
            </a:r>
            <a:endParaRPr lang="en-US" sz="3600" dirty="0">
              <a:latin typeface="微软雅黑" panose="020B0503020204020204" charset="-122"/>
              <a:ea typeface="微软雅黑" panose="020B0503020204020204" charset="-122"/>
            </a:endParaRPr>
          </a:p>
        </p:txBody>
      </p:sp>
      <p:sp>
        <p:nvSpPr>
          <p:cNvPr id="11" name="文本框 10"/>
          <p:cNvSpPr txBox="1"/>
          <p:nvPr/>
        </p:nvSpPr>
        <p:spPr>
          <a:xfrm>
            <a:off x="0" y="1066800"/>
            <a:ext cx="4572000" cy="270510"/>
          </a:xfrm>
          <a:prstGeom prst="rect">
            <a:avLst/>
          </a:prstGeom>
          <a:noFill/>
        </p:spPr>
        <p:txBody>
          <a:bodyPr wrap="square" rtlCol="0" anchor="t">
            <a:spAutoFit/>
          </a:bodyPr>
          <a:p>
            <a:r>
              <a:rPr lang="en-US" altLang="zh-CN" b="1">
                <a:latin typeface="微软雅黑" panose="020B0503020204020204" charset="-122"/>
                <a:ea typeface="微软雅黑" panose="020B0503020204020204" charset="-122"/>
              </a:rPr>
              <a:t>O</a:t>
            </a:r>
            <a:r>
              <a:rPr lang="zh-CN" altLang="en-US" b="1">
                <a:latin typeface="微软雅黑" panose="020B0503020204020204" charset="-122"/>
                <a:ea typeface="微软雅黑" panose="020B0503020204020204" charset="-122"/>
              </a:rPr>
              <a:t>ptimization-based</a:t>
            </a:r>
            <a:endParaRPr lang="zh-CN" altLang="en-US" b="1">
              <a:latin typeface="微软雅黑" panose="020B0503020204020204" charset="-122"/>
              <a:ea typeface="微软雅黑" panose="020B0503020204020204" charset="-122"/>
            </a:endParaRPr>
          </a:p>
        </p:txBody>
      </p:sp>
      <p:sp>
        <p:nvSpPr>
          <p:cNvPr id="4" name="文本框 3"/>
          <p:cNvSpPr txBox="1"/>
          <p:nvPr/>
        </p:nvSpPr>
        <p:spPr>
          <a:xfrm>
            <a:off x="0" y="2514600"/>
            <a:ext cx="4572000" cy="270510"/>
          </a:xfrm>
          <a:prstGeom prst="rect">
            <a:avLst/>
          </a:prstGeom>
          <a:noFill/>
        </p:spPr>
        <p:txBody>
          <a:bodyPr wrap="square" rtlCol="0" anchor="t">
            <a:spAutoFit/>
          </a:bodyPr>
          <a:p>
            <a:r>
              <a:rPr lang="en-US" b="1">
                <a:solidFill>
                  <a:srgbClr val="FF0000"/>
                </a:solidFill>
                <a:latin typeface="微软雅黑" panose="020B0503020204020204" charset="-122"/>
                <a:ea typeface="微软雅黑" panose="020B0503020204020204" charset="-122"/>
              </a:rPr>
              <a:t>Learning</a:t>
            </a:r>
            <a:r>
              <a:rPr lang="zh-CN" altLang="en-US" b="1">
                <a:solidFill>
                  <a:srgbClr val="FF0000"/>
                </a:solidFill>
                <a:latin typeface="微软雅黑" panose="020B0503020204020204" charset="-122"/>
                <a:ea typeface="微软雅黑" panose="020B0503020204020204" charset="-122"/>
              </a:rPr>
              <a:t>-based</a:t>
            </a:r>
            <a:endParaRPr lang="zh-CN" altLang="en-US" b="1">
              <a:solidFill>
                <a:srgbClr val="FF0000"/>
              </a:solidFill>
              <a:latin typeface="微软雅黑" panose="020B0503020204020204" charset="-122"/>
              <a:ea typeface="微软雅黑" panose="020B0503020204020204" charset="-122"/>
            </a:endParaRPr>
          </a:p>
        </p:txBody>
      </p:sp>
      <p:sp>
        <p:nvSpPr>
          <p:cNvPr id="7" name="文本框 6"/>
          <p:cNvSpPr txBox="1"/>
          <p:nvPr/>
        </p:nvSpPr>
        <p:spPr>
          <a:xfrm>
            <a:off x="76200" y="5257800"/>
            <a:ext cx="4572000" cy="270510"/>
          </a:xfrm>
          <a:prstGeom prst="rect">
            <a:avLst/>
          </a:prstGeom>
          <a:noFill/>
        </p:spPr>
        <p:txBody>
          <a:bodyPr wrap="square" rtlCol="0" anchor="t">
            <a:spAutoFit/>
          </a:bodyPr>
          <a:p>
            <a:r>
              <a:rPr lang="en-US" altLang="zh-CN" b="1">
                <a:latin typeface="微软雅黑" panose="020B0503020204020204" charset="-122"/>
                <a:ea typeface="微软雅黑" panose="020B0503020204020204" charset="-122"/>
                <a:sym typeface="+mn-ea"/>
              </a:rPr>
              <a:t>Others</a:t>
            </a:r>
            <a:endParaRPr lang="en-US" altLang="zh-CN" b="1">
              <a:latin typeface="微软雅黑" panose="020B0503020204020204" charset="-122"/>
              <a:ea typeface="微软雅黑" panose="020B0503020204020204" charset="-122"/>
              <a:sym typeface="+mn-ea"/>
            </a:endParaRPr>
          </a:p>
        </p:txBody>
      </p:sp>
      <p:sp>
        <p:nvSpPr>
          <p:cNvPr id="8" name="文本框 7"/>
          <p:cNvSpPr txBox="1"/>
          <p:nvPr/>
        </p:nvSpPr>
        <p:spPr>
          <a:xfrm>
            <a:off x="76200" y="1371600"/>
            <a:ext cx="8990330" cy="270510"/>
          </a:xfrm>
          <a:prstGeom prst="rect">
            <a:avLst/>
          </a:prstGeom>
          <a:noFill/>
        </p:spPr>
        <p:txBody>
          <a:bodyPr wrap="square" rtlCol="0" anchor="t">
            <a:spAutoFit/>
          </a:bodyPr>
          <a:p>
            <a:r>
              <a:rPr lang="zh-CN" altLang="en-US" b="1">
                <a:latin typeface="微软雅黑" panose="020B0503020204020204" charset="-122"/>
                <a:ea typeface="微软雅黑" panose="020B0503020204020204" charset="-122"/>
                <a:cs typeface="微软雅黑" panose="020B0503020204020204" charset="-122"/>
              </a:rPr>
              <a:t>✮</a:t>
            </a:r>
            <a:r>
              <a:rPr lang="en-US" altLang="zh-CN" b="1">
                <a:latin typeface="微软雅黑" panose="020B0503020204020204" charset="-122"/>
                <a:ea typeface="微软雅黑" panose="020B0503020204020204" charset="-122"/>
                <a:cs typeface="微软雅黑" panose="020B0503020204020204" charset="-122"/>
              </a:rPr>
              <a:t> </a:t>
            </a:r>
            <a:r>
              <a:rPr lang="zh-CN" altLang="en-US" b="1">
                <a:latin typeface="微软雅黑" panose="020B0503020204020204" charset="-122"/>
                <a:ea typeface="微软雅黑" panose="020B0503020204020204" charset="-122"/>
                <a:cs typeface="微软雅黑" panose="020B0503020204020204" charset="-122"/>
              </a:rPr>
              <a:t>StyleSpace analysis:</a:t>
            </a:r>
            <a:r>
              <a:rPr lang="en-US" altLang="zh-CN" b="1">
                <a:latin typeface="微软雅黑" panose="020B0503020204020204" charset="-122"/>
                <a:ea typeface="微软雅黑" panose="020B0503020204020204" charset="-122"/>
                <a:cs typeface="微软雅黑" panose="020B0503020204020204" charset="-122"/>
              </a:rPr>
              <a:t> </a:t>
            </a:r>
            <a:r>
              <a:rPr lang="zh-CN" altLang="en-US" b="1">
                <a:latin typeface="微软雅黑" panose="020B0503020204020204" charset="-122"/>
                <a:ea typeface="微软雅黑" panose="020B0503020204020204" charset="-122"/>
                <a:cs typeface="微软雅黑" panose="020B0503020204020204" charset="-122"/>
              </a:rPr>
              <a:t>Disentangled controls for StyleGAN image generation</a:t>
            </a:r>
            <a:r>
              <a:rPr lang="en-US" altLang="zh-CN" b="1">
                <a:latin typeface="微软雅黑" panose="020B0503020204020204" charset="-122"/>
                <a:ea typeface="微软雅黑" panose="020B0503020204020204" charset="-122"/>
                <a:cs typeface="微软雅黑" panose="020B0503020204020204" charset="-122"/>
              </a:rPr>
              <a:t> (CVPR2021)</a:t>
            </a:r>
            <a:endParaRPr lang="en-US" altLang="zh-CN" b="1">
              <a:latin typeface="微软雅黑" panose="020B0503020204020204" charset="-122"/>
              <a:ea typeface="微软雅黑" panose="020B0503020204020204" charset="-122"/>
              <a:cs typeface="微软雅黑" panose="020B0503020204020204" charset="-122"/>
            </a:endParaRPr>
          </a:p>
        </p:txBody>
      </p:sp>
      <p:sp>
        <p:nvSpPr>
          <p:cNvPr id="9" name="文本框 8"/>
          <p:cNvSpPr txBox="1"/>
          <p:nvPr/>
        </p:nvSpPr>
        <p:spPr>
          <a:xfrm>
            <a:off x="76200" y="1676400"/>
            <a:ext cx="7400290" cy="270510"/>
          </a:xfrm>
          <a:prstGeom prst="rect">
            <a:avLst/>
          </a:prstGeom>
          <a:noFill/>
        </p:spPr>
        <p:txBody>
          <a:bodyPr wrap="square" rtlCol="0" anchor="t">
            <a:spAutoFit/>
          </a:bodyPr>
          <a:p>
            <a:r>
              <a:rPr lang="zh-CN" altLang="en-US" b="1">
                <a:latin typeface="微软雅黑" panose="020B0503020204020204" charset="-122"/>
                <a:ea typeface="微软雅黑" panose="020B0503020204020204" charset="-122"/>
                <a:cs typeface="微软雅黑" panose="020B0503020204020204" charset="-122"/>
                <a:sym typeface="+mn-ea"/>
              </a:rPr>
              <a:t>✮</a:t>
            </a:r>
            <a:r>
              <a:rPr lang="en-US" altLang="zh-CN" b="1">
                <a:latin typeface="微软雅黑" panose="020B0503020204020204" charset="-122"/>
                <a:ea typeface="微软雅黑" panose="020B0503020204020204" charset="-122"/>
                <a:cs typeface="微软雅黑" panose="020B0503020204020204" charset="-122"/>
                <a:sym typeface="+mn-ea"/>
              </a:rPr>
              <a:t> </a:t>
            </a:r>
            <a:r>
              <a:rPr lang="zh-CN" altLang="en-US" b="1">
                <a:latin typeface="微软雅黑" panose="020B0503020204020204" charset="-122"/>
                <a:ea typeface="微软雅黑" panose="020B0503020204020204" charset="-122"/>
                <a:cs typeface="微软雅黑" panose="020B0503020204020204" charset="-122"/>
              </a:rPr>
              <a:t>From continuity to</a:t>
            </a:r>
            <a:r>
              <a:rPr lang="en-US" altLang="zh-CN" b="1">
                <a:latin typeface="微软雅黑" panose="020B0503020204020204" charset="-122"/>
                <a:ea typeface="微软雅黑" panose="020B0503020204020204" charset="-122"/>
                <a:cs typeface="微软雅黑" panose="020B0503020204020204" charset="-122"/>
              </a:rPr>
              <a:t> </a:t>
            </a:r>
            <a:r>
              <a:rPr lang="zh-CN" altLang="en-US" b="1">
                <a:latin typeface="微软雅黑" panose="020B0503020204020204" charset="-122"/>
                <a:ea typeface="微软雅黑" panose="020B0503020204020204" charset="-122"/>
                <a:cs typeface="微软雅黑" panose="020B0503020204020204" charset="-122"/>
              </a:rPr>
              <a:t>editability: Inverting GANs with consecutive images</a:t>
            </a:r>
            <a:r>
              <a:rPr lang="en-US" altLang="zh-CN" b="1">
                <a:latin typeface="微软雅黑" panose="020B0503020204020204" charset="-122"/>
                <a:ea typeface="微软雅黑" panose="020B0503020204020204" charset="-122"/>
                <a:cs typeface="微软雅黑" panose="020B0503020204020204" charset="-122"/>
              </a:rPr>
              <a:t>  (ICCV2021)</a:t>
            </a:r>
            <a:endParaRPr lang="en-US" altLang="zh-CN" b="1">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nvSpPr>
        <p:spPr>
          <a:xfrm>
            <a:off x="76200" y="1981200"/>
            <a:ext cx="6798310" cy="450215"/>
          </a:xfrm>
          <a:prstGeom prst="rect">
            <a:avLst/>
          </a:prstGeom>
          <a:noFill/>
        </p:spPr>
        <p:txBody>
          <a:bodyPr wrap="square" rtlCol="0" anchor="t">
            <a:spAutoFit/>
          </a:bodyPr>
          <a:p>
            <a:r>
              <a:rPr lang="zh-CN" altLang="en-US" b="1">
                <a:latin typeface="微软雅黑" panose="020B0503020204020204" charset="-122"/>
                <a:ea typeface="微软雅黑" panose="020B0503020204020204" charset="-122"/>
                <a:cs typeface="微软雅黑" panose="020B0503020204020204" charset="-122"/>
                <a:sym typeface="+mn-ea"/>
              </a:rPr>
              <a:t>✮</a:t>
            </a:r>
            <a:r>
              <a:rPr lang="en-US" altLang="zh-CN" b="1">
                <a:latin typeface="微软雅黑" panose="020B0503020204020204" charset="-122"/>
                <a:ea typeface="微软雅黑" panose="020B0503020204020204" charset="-122"/>
                <a:cs typeface="微软雅黑" panose="020B0503020204020204" charset="-122"/>
                <a:sym typeface="+mn-ea"/>
              </a:rPr>
              <a:t> </a:t>
            </a:r>
            <a:r>
              <a:rPr lang="zh-CN" altLang="en-US" b="1">
                <a:latin typeface="微软雅黑" panose="020B0503020204020204" charset="-122"/>
                <a:ea typeface="微软雅黑" panose="020B0503020204020204" charset="-122"/>
                <a:cs typeface="微软雅黑" panose="020B0503020204020204" charset="-122"/>
              </a:rPr>
              <a:t>GAN inversion for out-of-range</a:t>
            </a:r>
            <a:r>
              <a:rPr lang="en-US" altLang="zh-CN" b="1">
                <a:latin typeface="微软雅黑" panose="020B0503020204020204" charset="-122"/>
                <a:ea typeface="微软雅黑" panose="020B0503020204020204" charset="-122"/>
                <a:cs typeface="微软雅黑" panose="020B0503020204020204" charset="-122"/>
              </a:rPr>
              <a:t> </a:t>
            </a:r>
            <a:r>
              <a:rPr lang="zh-CN" altLang="en-US" b="1">
                <a:latin typeface="微软雅黑" panose="020B0503020204020204" charset="-122"/>
                <a:ea typeface="微软雅黑" panose="020B0503020204020204" charset="-122"/>
                <a:cs typeface="微软雅黑" panose="020B0503020204020204" charset="-122"/>
              </a:rPr>
              <a:t>images with geometric transformations</a:t>
            </a:r>
            <a:r>
              <a:rPr lang="en-US" altLang="zh-CN" b="1">
                <a:latin typeface="微软雅黑" panose="020B0503020204020204" charset="-122"/>
                <a:ea typeface="微软雅黑" panose="020B0503020204020204" charset="-122"/>
                <a:cs typeface="微软雅黑" panose="020B0503020204020204" charset="-122"/>
              </a:rPr>
              <a:t>  (ICCV2021)</a:t>
            </a:r>
            <a:endParaRPr lang="en-US" altLang="zh-CN" b="1">
              <a:latin typeface="微软雅黑" panose="020B0503020204020204" charset="-122"/>
              <a:ea typeface="微软雅黑" panose="020B0503020204020204" charset="-122"/>
              <a:cs typeface="微软雅黑" panose="020B0503020204020204" charset="-122"/>
            </a:endParaRPr>
          </a:p>
          <a:p>
            <a:r>
              <a:rPr lang="en-US" altLang="zh-CN" b="1">
                <a:latin typeface="微软雅黑" panose="020B0503020204020204" charset="-122"/>
                <a:ea typeface="微软雅黑" panose="020B0503020204020204" charset="-122"/>
                <a:cs typeface="微软雅黑" panose="020B0503020204020204" charset="-122"/>
              </a:rPr>
              <a:t>...</a:t>
            </a:r>
            <a:endParaRPr lang="en-US" altLang="zh-CN" b="1">
              <a:latin typeface="微软雅黑" panose="020B0503020204020204" charset="-122"/>
              <a:ea typeface="微软雅黑" panose="020B0503020204020204" charset="-122"/>
              <a:cs typeface="微软雅黑" panose="020B0503020204020204" charset="-122"/>
            </a:endParaRPr>
          </a:p>
        </p:txBody>
      </p:sp>
      <p:sp>
        <p:nvSpPr>
          <p:cNvPr id="12" name="文本框 11"/>
          <p:cNvSpPr txBox="1"/>
          <p:nvPr/>
        </p:nvSpPr>
        <p:spPr>
          <a:xfrm>
            <a:off x="76200" y="2785110"/>
            <a:ext cx="7588885" cy="270510"/>
          </a:xfrm>
          <a:prstGeom prst="rect">
            <a:avLst/>
          </a:prstGeom>
          <a:noFill/>
        </p:spPr>
        <p:txBody>
          <a:bodyPr wrap="square" rtlCol="0" anchor="t">
            <a:spAutoFit/>
          </a:bodyPr>
          <a:p>
            <a:r>
              <a:rPr lang="zh-CN" altLang="en-US" b="1">
                <a:latin typeface="微软雅黑" panose="020B0503020204020204" charset="-122"/>
                <a:ea typeface="微软雅黑" panose="020B0503020204020204" charset="-122"/>
                <a:cs typeface="微软雅黑" panose="020B0503020204020204" charset="-122"/>
                <a:sym typeface="+mn-ea"/>
              </a:rPr>
              <a:t>✮</a:t>
            </a:r>
            <a:r>
              <a:rPr lang="en-US" altLang="zh-CN" b="1">
                <a:latin typeface="微软雅黑" panose="020B0503020204020204" charset="-122"/>
                <a:ea typeface="微软雅黑" panose="020B0503020204020204" charset="-122"/>
                <a:cs typeface="微软雅黑" panose="020B0503020204020204" charset="-122"/>
                <a:sym typeface="+mn-ea"/>
              </a:rPr>
              <a:t> </a:t>
            </a:r>
            <a:r>
              <a:rPr lang="zh-CN" altLang="en-US" b="1">
                <a:latin typeface="微软雅黑" panose="020B0503020204020204" charset="-122"/>
                <a:ea typeface="微软雅黑" panose="020B0503020204020204" charset="-122"/>
                <a:cs typeface="微软雅黑" panose="020B0503020204020204" charset="-122"/>
              </a:rPr>
              <a:t>“Using latent space regression to</a:t>
            </a:r>
            <a:r>
              <a:rPr lang="en-US" altLang="zh-CN" b="1">
                <a:latin typeface="微软雅黑" panose="020B0503020204020204" charset="-122"/>
                <a:ea typeface="微软雅黑" panose="020B0503020204020204" charset="-122"/>
                <a:cs typeface="微软雅黑" panose="020B0503020204020204" charset="-122"/>
              </a:rPr>
              <a:t> </a:t>
            </a:r>
            <a:r>
              <a:rPr lang="zh-CN" altLang="en-US" b="1">
                <a:latin typeface="微软雅黑" panose="020B0503020204020204" charset="-122"/>
                <a:ea typeface="微软雅黑" panose="020B0503020204020204" charset="-122"/>
                <a:cs typeface="微软雅黑" panose="020B0503020204020204" charset="-122"/>
              </a:rPr>
              <a:t>analyze and leverage compositionality in GANs</a:t>
            </a:r>
            <a:r>
              <a:rPr lang="en-US" altLang="zh-CN" b="1">
                <a:latin typeface="微软雅黑" panose="020B0503020204020204" charset="-122"/>
                <a:ea typeface="微软雅黑" panose="020B0503020204020204" charset="-122"/>
                <a:cs typeface="微软雅黑" panose="020B0503020204020204" charset="-122"/>
              </a:rPr>
              <a:t> (ICLR2021)</a:t>
            </a:r>
            <a:endParaRPr lang="en-US" altLang="zh-CN" b="1">
              <a:latin typeface="微软雅黑" panose="020B0503020204020204" charset="-122"/>
              <a:ea typeface="微软雅黑" panose="020B0503020204020204" charset="-122"/>
              <a:cs typeface="微软雅黑" panose="020B0503020204020204" charset="-122"/>
            </a:endParaRPr>
          </a:p>
        </p:txBody>
      </p:sp>
      <p:sp>
        <p:nvSpPr>
          <p:cNvPr id="14" name="文本框 13"/>
          <p:cNvSpPr txBox="1"/>
          <p:nvPr/>
        </p:nvSpPr>
        <p:spPr>
          <a:xfrm>
            <a:off x="76200" y="3055620"/>
            <a:ext cx="7588250" cy="270510"/>
          </a:xfrm>
          <a:prstGeom prst="rect">
            <a:avLst/>
          </a:prstGeom>
          <a:noFill/>
        </p:spPr>
        <p:txBody>
          <a:bodyPr wrap="square" rtlCol="0" anchor="t">
            <a:spAutoFit/>
          </a:bodyPr>
          <a:p>
            <a:r>
              <a:rPr lang="zh-CN" altLang="en-US" b="1">
                <a:solidFill>
                  <a:srgbClr val="FF0000"/>
                </a:solidFill>
                <a:latin typeface="微软雅黑" panose="020B0503020204020204" charset="-122"/>
                <a:ea typeface="微软雅黑" panose="020B0503020204020204" charset="-122"/>
                <a:cs typeface="微软雅黑" panose="020B0503020204020204" charset="-122"/>
                <a:sym typeface="+mn-ea"/>
              </a:rPr>
              <a:t>✮</a:t>
            </a:r>
            <a:r>
              <a:rPr lang="en-US" altLang="zh-CN" b="1">
                <a:solidFill>
                  <a:srgbClr val="FF0000"/>
                </a:solidFill>
                <a:latin typeface="微软雅黑" panose="020B0503020204020204" charset="-122"/>
                <a:ea typeface="微软雅黑" panose="020B0503020204020204" charset="-122"/>
                <a:cs typeface="微软雅黑" panose="020B0503020204020204" charset="-122"/>
                <a:sym typeface="+mn-ea"/>
              </a:rPr>
              <a:t> </a:t>
            </a:r>
            <a:r>
              <a:rPr lang="zh-CN" altLang="en-US" b="1">
                <a:solidFill>
                  <a:srgbClr val="FF0000"/>
                </a:solidFill>
                <a:latin typeface="微软雅黑" panose="020B0503020204020204" charset="-122"/>
                <a:ea typeface="微软雅黑" panose="020B0503020204020204" charset="-122"/>
                <a:cs typeface="微软雅黑" panose="020B0503020204020204" charset="-122"/>
              </a:rPr>
              <a:t>Encoding in style: a StyleGAN</a:t>
            </a:r>
            <a:r>
              <a:rPr lang="en-US" altLang="zh-CN" b="1">
                <a:solidFill>
                  <a:srgbClr val="FF0000"/>
                </a:solidFill>
                <a:latin typeface="微软雅黑" panose="020B0503020204020204" charset="-122"/>
                <a:ea typeface="微软雅黑" panose="020B0503020204020204" charset="-122"/>
                <a:cs typeface="微软雅黑" panose="020B0503020204020204" charset="-122"/>
              </a:rPr>
              <a:t> </a:t>
            </a:r>
            <a:r>
              <a:rPr lang="zh-CN" altLang="en-US" b="1">
                <a:solidFill>
                  <a:srgbClr val="FF0000"/>
                </a:solidFill>
                <a:latin typeface="微软雅黑" panose="020B0503020204020204" charset="-122"/>
                <a:ea typeface="微软雅黑" panose="020B0503020204020204" charset="-122"/>
                <a:cs typeface="微软雅黑" panose="020B0503020204020204" charset="-122"/>
              </a:rPr>
              <a:t>encoder for image-to-image translation</a:t>
            </a:r>
            <a:r>
              <a:rPr lang="en-US" altLang="zh-CN" b="1">
                <a:solidFill>
                  <a:srgbClr val="FF0000"/>
                </a:solidFill>
                <a:latin typeface="微软雅黑" panose="020B0503020204020204" charset="-122"/>
                <a:ea typeface="微软雅黑" panose="020B0503020204020204" charset="-122"/>
                <a:cs typeface="微软雅黑" panose="020B0503020204020204" charset="-122"/>
              </a:rPr>
              <a:t> (CVPR2021)</a:t>
            </a:r>
            <a:endParaRPr lang="en-US" altLang="zh-CN" b="1">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16" name="文本框 15"/>
          <p:cNvSpPr txBox="1"/>
          <p:nvPr/>
        </p:nvSpPr>
        <p:spPr>
          <a:xfrm>
            <a:off x="76200" y="3326130"/>
            <a:ext cx="6278245" cy="270510"/>
          </a:xfrm>
          <a:prstGeom prst="rect">
            <a:avLst/>
          </a:prstGeom>
          <a:noFill/>
        </p:spPr>
        <p:txBody>
          <a:bodyPr wrap="square" rtlCol="0">
            <a:spAutoFit/>
          </a:bodyPr>
          <a:p>
            <a:r>
              <a:rPr lang="zh-CN" altLang="en-US" b="1">
                <a:latin typeface="微软雅黑" panose="020B0503020204020204" charset="-122"/>
                <a:ea typeface="微软雅黑" panose="020B0503020204020204" charset="-122"/>
                <a:cs typeface="微软雅黑" panose="020B0503020204020204" charset="-122"/>
                <a:sym typeface="+mn-ea"/>
              </a:rPr>
              <a:t>✮</a:t>
            </a:r>
            <a:r>
              <a:rPr lang="en-US" altLang="zh-CN" b="1">
                <a:latin typeface="微软雅黑" panose="020B0503020204020204" charset="-122"/>
                <a:ea typeface="微软雅黑" panose="020B0503020204020204" charset="-122"/>
                <a:cs typeface="微软雅黑" panose="020B0503020204020204" charset="-122"/>
                <a:sym typeface="+mn-ea"/>
              </a:rPr>
              <a:t> </a:t>
            </a:r>
            <a:r>
              <a:rPr lang="zh-CN" altLang="en-US" b="1">
                <a:latin typeface="微软雅黑" panose="020B0503020204020204" charset="-122"/>
                <a:ea typeface="微软雅黑" panose="020B0503020204020204" charset="-122"/>
                <a:cs typeface="微软雅黑" panose="020B0503020204020204" charset="-122"/>
              </a:rPr>
              <a:t>Designing an encoder for StyleGAN image manipulation</a:t>
            </a:r>
            <a:r>
              <a:rPr lang="en-US" altLang="zh-CN" b="1">
                <a:latin typeface="微软雅黑" panose="020B0503020204020204" charset="-122"/>
                <a:ea typeface="微软雅黑" panose="020B0503020204020204" charset="-122"/>
                <a:cs typeface="微软雅黑" panose="020B0503020204020204" charset="-122"/>
              </a:rPr>
              <a:t>  (TOG2021)</a:t>
            </a:r>
            <a:endParaRPr lang="en-US" altLang="zh-CN" b="1">
              <a:latin typeface="微软雅黑" panose="020B0503020204020204" charset="-122"/>
              <a:ea typeface="微软雅黑" panose="020B0503020204020204" charset="-122"/>
              <a:cs typeface="微软雅黑" panose="020B0503020204020204" charset="-122"/>
            </a:endParaRPr>
          </a:p>
        </p:txBody>
      </p:sp>
      <p:sp>
        <p:nvSpPr>
          <p:cNvPr id="17" name="文本框 16"/>
          <p:cNvSpPr txBox="1"/>
          <p:nvPr/>
        </p:nvSpPr>
        <p:spPr>
          <a:xfrm>
            <a:off x="76200" y="3619500"/>
            <a:ext cx="8202295" cy="270510"/>
          </a:xfrm>
          <a:prstGeom prst="rect">
            <a:avLst/>
          </a:prstGeom>
          <a:noFill/>
        </p:spPr>
        <p:txBody>
          <a:bodyPr wrap="square" rtlCol="0" anchor="t">
            <a:spAutoFit/>
          </a:bodyPr>
          <a:p>
            <a:r>
              <a:rPr lang="zh-CN" altLang="en-US" b="1">
                <a:latin typeface="微软雅黑" panose="020B0503020204020204" charset="-122"/>
                <a:ea typeface="微软雅黑" panose="020B0503020204020204" charset="-122"/>
                <a:cs typeface="微软雅黑" panose="020B0503020204020204" charset="-122"/>
                <a:sym typeface="+mn-ea"/>
              </a:rPr>
              <a:t>✮</a:t>
            </a:r>
            <a:r>
              <a:rPr lang="en-US" altLang="zh-CN" b="1">
                <a:latin typeface="微软雅黑" panose="020B0503020204020204" charset="-122"/>
                <a:ea typeface="微软雅黑" panose="020B0503020204020204" charset="-122"/>
                <a:cs typeface="微软雅黑" panose="020B0503020204020204" charset="-122"/>
                <a:sym typeface="+mn-ea"/>
              </a:rPr>
              <a:t> </a:t>
            </a:r>
            <a:r>
              <a:rPr lang="zh-CN" altLang="en-US" b="1">
                <a:latin typeface="微软雅黑" panose="020B0503020204020204" charset="-122"/>
                <a:ea typeface="微软雅黑" panose="020B0503020204020204" charset="-122"/>
                <a:cs typeface="微软雅黑" panose="020B0503020204020204" charset="-122"/>
              </a:rPr>
              <a:t>ReStyle: A Residual-Based StyleGAN Encoder via Iterative Refinement</a:t>
            </a:r>
            <a:r>
              <a:rPr lang="en-US" altLang="zh-CN" b="1">
                <a:latin typeface="微软雅黑" panose="020B0503020204020204" charset="-122"/>
                <a:ea typeface="微软雅黑" panose="020B0503020204020204" charset="-122"/>
                <a:cs typeface="微软雅黑" panose="020B0503020204020204" charset="-122"/>
              </a:rPr>
              <a:t> (ICCV2021)</a:t>
            </a:r>
            <a:endParaRPr lang="en-US" altLang="zh-CN" b="1">
              <a:latin typeface="微软雅黑" panose="020B0503020204020204" charset="-122"/>
              <a:ea typeface="微软雅黑" panose="020B0503020204020204" charset="-122"/>
              <a:cs typeface="微软雅黑" panose="020B0503020204020204" charset="-122"/>
            </a:endParaRPr>
          </a:p>
        </p:txBody>
      </p:sp>
      <p:sp>
        <p:nvSpPr>
          <p:cNvPr id="20" name="文本框 19"/>
          <p:cNvSpPr txBox="1"/>
          <p:nvPr/>
        </p:nvSpPr>
        <p:spPr>
          <a:xfrm>
            <a:off x="76200" y="3893820"/>
            <a:ext cx="6263640" cy="270510"/>
          </a:xfrm>
          <a:prstGeom prst="rect">
            <a:avLst/>
          </a:prstGeom>
          <a:noFill/>
        </p:spPr>
        <p:txBody>
          <a:bodyPr wrap="square" rtlCol="0" anchor="t">
            <a:spAutoFit/>
          </a:bodyPr>
          <a:p>
            <a:r>
              <a:rPr lang="zh-CN" altLang="en-US" b="1">
                <a:solidFill>
                  <a:srgbClr val="FF0000"/>
                </a:solidFill>
                <a:latin typeface="微软雅黑" panose="020B0503020204020204" charset="-122"/>
                <a:ea typeface="微软雅黑" panose="020B0503020204020204" charset="-122"/>
                <a:cs typeface="微软雅黑" panose="020B0503020204020204" charset="-122"/>
                <a:sym typeface="+mn-ea"/>
              </a:rPr>
              <a:t>✮</a:t>
            </a:r>
            <a:r>
              <a:rPr lang="en-US" altLang="zh-CN" b="1">
                <a:solidFill>
                  <a:srgbClr val="FF0000"/>
                </a:solidFill>
                <a:latin typeface="微软雅黑" panose="020B0503020204020204" charset="-122"/>
                <a:ea typeface="微软雅黑" panose="020B0503020204020204" charset="-122"/>
                <a:cs typeface="微软雅黑" panose="020B0503020204020204" charset="-122"/>
                <a:sym typeface="+mn-ea"/>
              </a:rPr>
              <a:t> </a:t>
            </a:r>
            <a:r>
              <a:rPr lang="zh-CN" altLang="en-US" b="1">
                <a:solidFill>
                  <a:srgbClr val="FF0000"/>
                </a:solidFill>
                <a:latin typeface="微软雅黑" panose="020B0503020204020204" charset="-122"/>
                <a:ea typeface="微软雅黑" panose="020B0503020204020204" charset="-122"/>
                <a:cs typeface="微软雅黑" panose="020B0503020204020204" charset="-122"/>
              </a:rPr>
              <a:t>Style Transformer for Image Inversion and Editing</a:t>
            </a:r>
            <a:r>
              <a:rPr lang="en-US" altLang="zh-CN" b="1">
                <a:solidFill>
                  <a:srgbClr val="FF0000"/>
                </a:solidFill>
                <a:latin typeface="微软雅黑" panose="020B0503020204020204" charset="-122"/>
                <a:ea typeface="微软雅黑" panose="020B0503020204020204" charset="-122"/>
                <a:cs typeface="微软雅黑" panose="020B0503020204020204" charset="-122"/>
              </a:rPr>
              <a:t> (</a:t>
            </a:r>
            <a:r>
              <a:rPr lang="zh-CN" altLang="en-US" b="1">
                <a:solidFill>
                  <a:srgbClr val="FF0000"/>
                </a:solidFill>
                <a:latin typeface="微软雅黑" panose="020B0503020204020204" charset="-122"/>
                <a:ea typeface="微软雅黑" panose="020B0503020204020204" charset="-122"/>
                <a:cs typeface="微软雅黑" panose="020B0503020204020204" charset="-122"/>
                <a:sym typeface="+mn-ea"/>
              </a:rPr>
              <a:t>CVPR</a:t>
            </a:r>
            <a:r>
              <a:rPr lang="en-US" altLang="zh-CN" b="1">
                <a:solidFill>
                  <a:srgbClr val="FF0000"/>
                </a:solidFill>
                <a:latin typeface="微软雅黑" panose="020B0503020204020204" charset="-122"/>
                <a:ea typeface="微软雅黑" panose="020B0503020204020204" charset="-122"/>
                <a:cs typeface="微软雅黑" panose="020B0503020204020204" charset="-122"/>
                <a:sym typeface="+mn-ea"/>
              </a:rPr>
              <a:t>20</a:t>
            </a:r>
            <a:r>
              <a:rPr lang="zh-CN" altLang="en-US" b="1">
                <a:solidFill>
                  <a:srgbClr val="FF0000"/>
                </a:solidFill>
                <a:latin typeface="微软雅黑" panose="020B0503020204020204" charset="-122"/>
                <a:ea typeface="微软雅黑" panose="020B0503020204020204" charset="-122"/>
                <a:cs typeface="微软雅黑" panose="020B0503020204020204" charset="-122"/>
                <a:sym typeface="+mn-ea"/>
              </a:rPr>
              <a:t>22</a:t>
            </a:r>
            <a:r>
              <a:rPr lang="en-US" altLang="zh-CN" b="1">
                <a:solidFill>
                  <a:srgbClr val="FF0000"/>
                </a:solidFill>
                <a:latin typeface="微软雅黑" panose="020B0503020204020204" charset="-122"/>
                <a:ea typeface="微软雅黑" panose="020B0503020204020204" charset="-122"/>
                <a:cs typeface="微软雅黑" panose="020B0503020204020204" charset="-122"/>
              </a:rPr>
              <a:t>)</a:t>
            </a:r>
            <a:endParaRPr lang="en-US" altLang="zh-CN" b="1">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21" name="文本框 20"/>
          <p:cNvSpPr txBox="1"/>
          <p:nvPr/>
        </p:nvSpPr>
        <p:spPr>
          <a:xfrm>
            <a:off x="76200" y="4168140"/>
            <a:ext cx="6990715" cy="270510"/>
          </a:xfrm>
          <a:prstGeom prst="rect">
            <a:avLst/>
          </a:prstGeom>
          <a:noFill/>
        </p:spPr>
        <p:txBody>
          <a:bodyPr wrap="square" rtlCol="0" anchor="t">
            <a:spAutoFit/>
          </a:bodyPr>
          <a:p>
            <a:r>
              <a:rPr lang="zh-CN" altLang="en-US" b="1">
                <a:latin typeface="微软雅黑" panose="020B0503020204020204" charset="-122"/>
                <a:ea typeface="微软雅黑" panose="020B0503020204020204" charset="-122"/>
                <a:cs typeface="微软雅黑" panose="020B0503020204020204" charset="-122"/>
                <a:sym typeface="+mn-ea"/>
              </a:rPr>
              <a:t>✮</a:t>
            </a:r>
            <a:r>
              <a:rPr lang="en-US" altLang="zh-CN" b="1">
                <a:latin typeface="微软雅黑" panose="020B0503020204020204" charset="-122"/>
                <a:ea typeface="微软雅黑" panose="020B0503020204020204" charset="-122"/>
                <a:cs typeface="微软雅黑" panose="020B0503020204020204" charset="-122"/>
                <a:sym typeface="+mn-ea"/>
              </a:rPr>
              <a:t> </a:t>
            </a:r>
            <a:r>
              <a:rPr lang="zh-CN" altLang="en-US" b="1">
                <a:latin typeface="微软雅黑" panose="020B0503020204020204" charset="-122"/>
                <a:ea typeface="微软雅黑" panose="020B0503020204020204" charset="-122"/>
                <a:cs typeface="微软雅黑" panose="020B0503020204020204" charset="-122"/>
              </a:rPr>
              <a:t>Spatially-Adaptive Multilayer Selection for GAN Inversion and Editing</a:t>
            </a:r>
            <a:r>
              <a:rPr lang="en-US" altLang="zh-CN" b="1">
                <a:latin typeface="微软雅黑" panose="020B0503020204020204" charset="-122"/>
                <a:ea typeface="微软雅黑" panose="020B0503020204020204" charset="-122"/>
                <a:cs typeface="微软雅黑" panose="020B0503020204020204" charset="-122"/>
              </a:rPr>
              <a:t>  (</a:t>
            </a:r>
            <a:r>
              <a:rPr lang="zh-CN" altLang="en-US" b="1">
                <a:latin typeface="微软雅黑" panose="020B0503020204020204" charset="-122"/>
                <a:ea typeface="微软雅黑" panose="020B0503020204020204" charset="-122"/>
                <a:cs typeface="微软雅黑" panose="020B0503020204020204" charset="-122"/>
                <a:sym typeface="+mn-ea"/>
              </a:rPr>
              <a:t>CVPR</a:t>
            </a:r>
            <a:r>
              <a:rPr lang="en-US" altLang="zh-CN" b="1">
                <a:latin typeface="微软雅黑" panose="020B0503020204020204" charset="-122"/>
                <a:ea typeface="微软雅黑" panose="020B0503020204020204" charset="-122"/>
                <a:cs typeface="微软雅黑" panose="020B0503020204020204" charset="-122"/>
                <a:sym typeface="+mn-ea"/>
              </a:rPr>
              <a:t>20</a:t>
            </a:r>
            <a:r>
              <a:rPr lang="zh-CN" altLang="en-US" b="1">
                <a:latin typeface="微软雅黑" panose="020B0503020204020204" charset="-122"/>
                <a:ea typeface="微软雅黑" panose="020B0503020204020204" charset="-122"/>
                <a:cs typeface="微软雅黑" panose="020B0503020204020204" charset="-122"/>
                <a:sym typeface="+mn-ea"/>
              </a:rPr>
              <a:t>22</a:t>
            </a:r>
            <a:r>
              <a:rPr lang="en-US" altLang="zh-CN" b="1">
                <a:latin typeface="微软雅黑" panose="020B0503020204020204" charset="-122"/>
                <a:ea typeface="微软雅黑" panose="020B0503020204020204" charset="-122"/>
                <a:cs typeface="微软雅黑" panose="020B0503020204020204" charset="-122"/>
              </a:rPr>
              <a:t>)</a:t>
            </a:r>
            <a:endParaRPr lang="zh-CN" altLang="en-US" b="1">
              <a:latin typeface="微软雅黑" panose="020B0503020204020204" charset="-122"/>
              <a:ea typeface="微软雅黑" panose="020B0503020204020204" charset="-122"/>
              <a:cs typeface="微软雅黑" panose="020B0503020204020204" charset="-122"/>
            </a:endParaRPr>
          </a:p>
        </p:txBody>
      </p:sp>
      <p:sp>
        <p:nvSpPr>
          <p:cNvPr id="22" name="文本框 21"/>
          <p:cNvSpPr txBox="1"/>
          <p:nvPr/>
        </p:nvSpPr>
        <p:spPr>
          <a:xfrm>
            <a:off x="76200" y="4434840"/>
            <a:ext cx="7626350" cy="270510"/>
          </a:xfrm>
          <a:prstGeom prst="rect">
            <a:avLst/>
          </a:prstGeom>
          <a:noFill/>
        </p:spPr>
        <p:txBody>
          <a:bodyPr wrap="square" rtlCol="0" anchor="t">
            <a:spAutoFit/>
          </a:bodyPr>
          <a:p>
            <a:r>
              <a:rPr lang="zh-CN" altLang="en-US" b="1">
                <a:latin typeface="微软雅黑" panose="020B0503020204020204" charset="-122"/>
                <a:ea typeface="微软雅黑" panose="020B0503020204020204" charset="-122"/>
                <a:cs typeface="微软雅黑" panose="020B0503020204020204" charset="-122"/>
                <a:sym typeface="+mn-ea"/>
              </a:rPr>
              <a:t>✮</a:t>
            </a:r>
            <a:r>
              <a:rPr lang="en-US" altLang="zh-CN" b="1">
                <a:latin typeface="微软雅黑" panose="020B0503020204020204" charset="-122"/>
                <a:ea typeface="微软雅黑" panose="020B0503020204020204" charset="-122"/>
                <a:cs typeface="微软雅黑" panose="020B0503020204020204" charset="-122"/>
                <a:sym typeface="+mn-ea"/>
              </a:rPr>
              <a:t> </a:t>
            </a:r>
            <a:r>
              <a:rPr lang="zh-CN" altLang="en-US" b="1">
                <a:latin typeface="微软雅黑" panose="020B0503020204020204" charset="-122"/>
                <a:ea typeface="微软雅黑" panose="020B0503020204020204" charset="-122"/>
                <a:cs typeface="微软雅黑" panose="020B0503020204020204" charset="-122"/>
              </a:rPr>
              <a:t>HyperInverter Improving StyleGAN Inversion via Hypernetwork</a:t>
            </a:r>
            <a:r>
              <a:rPr lang="en-US" altLang="zh-CN" b="1">
                <a:latin typeface="微软雅黑" panose="020B0503020204020204" charset="-122"/>
                <a:ea typeface="微软雅黑" panose="020B0503020204020204" charset="-122"/>
                <a:cs typeface="微软雅黑" panose="020B0503020204020204" charset="-122"/>
              </a:rPr>
              <a:t> (</a:t>
            </a:r>
            <a:r>
              <a:rPr lang="zh-CN" altLang="en-US" b="1">
                <a:latin typeface="微软雅黑" panose="020B0503020204020204" charset="-122"/>
                <a:ea typeface="微软雅黑" panose="020B0503020204020204" charset="-122"/>
                <a:cs typeface="微软雅黑" panose="020B0503020204020204" charset="-122"/>
                <a:sym typeface="+mn-ea"/>
              </a:rPr>
              <a:t>CVPR</a:t>
            </a:r>
            <a:r>
              <a:rPr lang="en-US" altLang="zh-CN" b="1">
                <a:latin typeface="微软雅黑" panose="020B0503020204020204" charset="-122"/>
                <a:ea typeface="微软雅黑" panose="020B0503020204020204" charset="-122"/>
                <a:cs typeface="微软雅黑" panose="020B0503020204020204" charset="-122"/>
                <a:sym typeface="+mn-ea"/>
              </a:rPr>
              <a:t>20</a:t>
            </a:r>
            <a:r>
              <a:rPr lang="zh-CN" altLang="en-US" b="1">
                <a:latin typeface="微软雅黑" panose="020B0503020204020204" charset="-122"/>
                <a:ea typeface="微软雅黑" panose="020B0503020204020204" charset="-122"/>
                <a:cs typeface="微软雅黑" panose="020B0503020204020204" charset="-122"/>
                <a:sym typeface="+mn-ea"/>
              </a:rPr>
              <a:t>22</a:t>
            </a:r>
            <a:r>
              <a:rPr lang="en-US" altLang="zh-CN" b="1">
                <a:latin typeface="微软雅黑" panose="020B0503020204020204" charset="-122"/>
                <a:ea typeface="微软雅黑" panose="020B0503020204020204" charset="-122"/>
                <a:cs typeface="微软雅黑" panose="020B0503020204020204" charset="-122"/>
              </a:rPr>
              <a:t>)</a:t>
            </a:r>
            <a:endParaRPr lang="zh-CN" altLang="en-US" b="1">
              <a:latin typeface="微软雅黑" panose="020B0503020204020204" charset="-122"/>
              <a:ea typeface="微软雅黑" panose="020B0503020204020204" charset="-122"/>
              <a:cs typeface="微软雅黑" panose="020B0503020204020204" charset="-122"/>
            </a:endParaRPr>
          </a:p>
        </p:txBody>
      </p:sp>
      <p:sp>
        <p:nvSpPr>
          <p:cNvPr id="23" name="文本框 22"/>
          <p:cNvSpPr txBox="1"/>
          <p:nvPr/>
        </p:nvSpPr>
        <p:spPr>
          <a:xfrm>
            <a:off x="76200" y="4705350"/>
            <a:ext cx="5739130" cy="450215"/>
          </a:xfrm>
          <a:prstGeom prst="rect">
            <a:avLst/>
          </a:prstGeom>
          <a:noFill/>
        </p:spPr>
        <p:txBody>
          <a:bodyPr wrap="square" rtlCol="0" anchor="t">
            <a:spAutoFit/>
          </a:bodyPr>
          <a:p>
            <a:r>
              <a:rPr lang="zh-CN" altLang="en-US" b="1">
                <a:latin typeface="微软雅黑" panose="020B0503020204020204" charset="-122"/>
                <a:ea typeface="微软雅黑" panose="020B0503020204020204" charset="-122"/>
                <a:cs typeface="微软雅黑" panose="020B0503020204020204" charset="-122"/>
                <a:sym typeface="+mn-ea"/>
              </a:rPr>
              <a:t>✮</a:t>
            </a:r>
            <a:r>
              <a:rPr lang="en-US" altLang="zh-CN" b="1">
                <a:latin typeface="微软雅黑" panose="020B0503020204020204" charset="-122"/>
                <a:ea typeface="微软雅黑" panose="020B0503020204020204" charset="-122"/>
                <a:cs typeface="微软雅黑" panose="020B0503020204020204" charset="-122"/>
                <a:sym typeface="+mn-ea"/>
              </a:rPr>
              <a:t> </a:t>
            </a:r>
            <a:r>
              <a:rPr lang="zh-CN" altLang="en-US" b="1">
                <a:latin typeface="微软雅黑" panose="020B0503020204020204" charset="-122"/>
                <a:ea typeface="微软雅黑" panose="020B0503020204020204" charset="-122"/>
                <a:cs typeface="微软雅黑" panose="020B0503020204020204" charset="-122"/>
              </a:rPr>
              <a:t>High-fidelity GAN Inversion with Padding Space</a:t>
            </a:r>
            <a:r>
              <a:rPr lang="zh-CN" altLang="en-US" sz="1800" b="1">
                <a:latin typeface="微软雅黑" panose="020B0503020204020204" charset="-122"/>
                <a:ea typeface="微软雅黑" panose="020B0503020204020204" charset="-122"/>
                <a:cs typeface="微软雅黑" panose="020B0503020204020204" charset="-122"/>
              </a:rPr>
              <a:t>（ECCV</a:t>
            </a:r>
            <a:r>
              <a:rPr lang="en-US" altLang="zh-CN" sz="1800" b="1">
                <a:latin typeface="微软雅黑" panose="020B0503020204020204" charset="-122"/>
                <a:ea typeface="微软雅黑" panose="020B0503020204020204" charset="-122"/>
                <a:cs typeface="微软雅黑" panose="020B0503020204020204" charset="-122"/>
              </a:rPr>
              <a:t>20</a:t>
            </a:r>
            <a:r>
              <a:rPr lang="zh-CN" altLang="en-US" sz="1800" b="1">
                <a:latin typeface="微软雅黑" panose="020B0503020204020204" charset="-122"/>
                <a:ea typeface="微软雅黑" panose="020B0503020204020204" charset="-122"/>
                <a:cs typeface="微软雅黑" panose="020B0503020204020204" charset="-122"/>
              </a:rPr>
              <a:t>22）</a:t>
            </a:r>
            <a:endParaRPr lang="zh-CN" altLang="en-US" sz="1800" b="1">
              <a:latin typeface="微软雅黑" panose="020B0503020204020204" charset="-122"/>
              <a:ea typeface="微软雅黑" panose="020B0503020204020204" charset="-122"/>
              <a:cs typeface="微软雅黑" panose="020B0503020204020204" charset="-122"/>
            </a:endParaRPr>
          </a:p>
          <a:p>
            <a:r>
              <a:rPr lang="en-US" altLang="zh-CN" sz="1800" b="1">
                <a:latin typeface="微软雅黑" panose="020B0503020204020204" charset="-122"/>
                <a:ea typeface="微软雅黑" panose="020B0503020204020204" charset="-122"/>
                <a:cs typeface="微软雅黑" panose="020B0503020204020204" charset="-122"/>
              </a:rPr>
              <a:t>...</a:t>
            </a:r>
            <a:endParaRPr lang="en-US" altLang="zh-CN" sz="1800" b="1">
              <a:latin typeface="微软雅黑" panose="020B0503020204020204" charset="-122"/>
              <a:ea typeface="微软雅黑" panose="020B0503020204020204" charset="-122"/>
              <a:cs typeface="微软雅黑" panose="020B0503020204020204" charset="-122"/>
            </a:endParaRPr>
          </a:p>
        </p:txBody>
      </p:sp>
      <p:sp>
        <p:nvSpPr>
          <p:cNvPr id="24" name="文本框 23"/>
          <p:cNvSpPr txBox="1"/>
          <p:nvPr/>
        </p:nvSpPr>
        <p:spPr>
          <a:xfrm>
            <a:off x="76200" y="5831205"/>
            <a:ext cx="6382385" cy="270510"/>
          </a:xfrm>
          <a:prstGeom prst="rect">
            <a:avLst/>
          </a:prstGeom>
          <a:noFill/>
        </p:spPr>
        <p:txBody>
          <a:bodyPr wrap="square" rtlCol="0" anchor="t">
            <a:spAutoFit/>
          </a:bodyPr>
          <a:p>
            <a:r>
              <a:rPr lang="zh-CN" altLang="en-US" b="1">
                <a:latin typeface="微软雅黑" panose="020B0503020204020204" charset="-122"/>
                <a:ea typeface="微软雅黑" panose="020B0503020204020204" charset="-122"/>
                <a:cs typeface="微软雅黑" panose="020B0503020204020204" charset="-122"/>
                <a:sym typeface="+mn-ea"/>
              </a:rPr>
              <a:t>✮</a:t>
            </a:r>
            <a:r>
              <a:rPr lang="en-US" altLang="zh-CN" b="1">
                <a:latin typeface="微软雅黑" panose="020B0503020204020204" charset="-122"/>
                <a:ea typeface="微软雅黑" panose="020B0503020204020204" charset="-122"/>
                <a:cs typeface="微软雅黑" panose="020B0503020204020204" charset="-122"/>
                <a:sym typeface="+mn-ea"/>
              </a:rPr>
              <a:t> </a:t>
            </a:r>
            <a:r>
              <a:rPr lang="zh-CN" altLang="en-US" b="1">
                <a:latin typeface="微软雅黑" panose="020B0503020204020204" charset="-122"/>
                <a:ea typeface="微软雅黑" panose="020B0503020204020204" charset="-122"/>
                <a:cs typeface="微软雅黑" panose="020B0503020204020204" charset="-122"/>
              </a:rPr>
              <a:t>Pivotal</a:t>
            </a:r>
            <a:r>
              <a:rPr lang="en-US" altLang="zh-CN" b="1">
                <a:latin typeface="微软雅黑" panose="020B0503020204020204" charset="-122"/>
                <a:ea typeface="微软雅黑" panose="020B0503020204020204" charset="-122"/>
                <a:cs typeface="微软雅黑" panose="020B0503020204020204" charset="-122"/>
              </a:rPr>
              <a:t> </a:t>
            </a:r>
            <a:r>
              <a:rPr lang="zh-CN" altLang="en-US" b="1">
                <a:latin typeface="微软雅黑" panose="020B0503020204020204" charset="-122"/>
                <a:ea typeface="微软雅黑" panose="020B0503020204020204" charset="-122"/>
                <a:cs typeface="微软雅黑" panose="020B0503020204020204" charset="-122"/>
              </a:rPr>
              <a:t>tuning for latent-based editing of real images</a:t>
            </a:r>
            <a:r>
              <a:rPr lang="en-US" altLang="zh-CN" b="1">
                <a:latin typeface="微软雅黑" panose="020B0503020204020204" charset="-122"/>
                <a:ea typeface="微软雅黑" panose="020B0503020204020204" charset="-122"/>
                <a:cs typeface="微软雅黑" panose="020B0503020204020204" charset="-122"/>
              </a:rPr>
              <a:t> </a:t>
            </a:r>
            <a:r>
              <a:rPr lang="zh-CN" altLang="en-US" b="1">
                <a:latin typeface="微软雅黑" panose="020B0503020204020204" charset="-122"/>
                <a:ea typeface="微软雅黑" panose="020B0503020204020204" charset="-122"/>
                <a:cs typeface="微软雅黑" panose="020B0503020204020204" charset="-122"/>
              </a:rPr>
              <a:t>（</a:t>
            </a:r>
            <a:r>
              <a:rPr lang="en-US" altLang="zh-CN" b="1">
                <a:latin typeface="微软雅黑" panose="020B0503020204020204" charset="-122"/>
                <a:ea typeface="微软雅黑" panose="020B0503020204020204" charset="-122"/>
                <a:cs typeface="微软雅黑" panose="020B0503020204020204" charset="-122"/>
              </a:rPr>
              <a:t>arkiv2021</a:t>
            </a:r>
            <a:r>
              <a:rPr lang="zh-CN" altLang="en-US" b="1">
                <a:latin typeface="微软雅黑" panose="020B0503020204020204" charset="-122"/>
                <a:ea typeface="微软雅黑" panose="020B0503020204020204" charset="-122"/>
                <a:cs typeface="微软雅黑" panose="020B0503020204020204" charset="-122"/>
              </a:rPr>
              <a:t>）</a:t>
            </a:r>
            <a:endParaRPr lang="zh-CN" altLang="en-US" b="1">
              <a:latin typeface="微软雅黑" panose="020B0503020204020204" charset="-122"/>
              <a:ea typeface="微软雅黑" panose="020B0503020204020204" charset="-122"/>
              <a:cs typeface="微软雅黑" panose="020B0503020204020204" charset="-122"/>
            </a:endParaRPr>
          </a:p>
        </p:txBody>
      </p:sp>
      <p:sp>
        <p:nvSpPr>
          <p:cNvPr id="25" name="文本框 24"/>
          <p:cNvSpPr txBox="1"/>
          <p:nvPr/>
        </p:nvSpPr>
        <p:spPr>
          <a:xfrm>
            <a:off x="76200" y="6111240"/>
            <a:ext cx="7246620" cy="450215"/>
          </a:xfrm>
          <a:prstGeom prst="rect">
            <a:avLst/>
          </a:prstGeom>
          <a:noFill/>
        </p:spPr>
        <p:txBody>
          <a:bodyPr wrap="square" rtlCol="0" anchor="t">
            <a:spAutoFit/>
          </a:bodyPr>
          <a:p>
            <a:r>
              <a:rPr lang="zh-CN" altLang="en-US" b="1">
                <a:latin typeface="微软雅黑" panose="020B0503020204020204" charset="-122"/>
                <a:ea typeface="微软雅黑" panose="020B0503020204020204" charset="-122"/>
                <a:cs typeface="微软雅黑" panose="020B0503020204020204" charset="-122"/>
                <a:sym typeface="+mn-ea"/>
              </a:rPr>
              <a:t>✮</a:t>
            </a:r>
            <a:r>
              <a:rPr lang="en-US" altLang="zh-CN" b="1">
                <a:latin typeface="微软雅黑" panose="020B0503020204020204" charset="-122"/>
                <a:ea typeface="微软雅黑" panose="020B0503020204020204" charset="-122"/>
                <a:cs typeface="微软雅黑" panose="020B0503020204020204" charset="-122"/>
                <a:sym typeface="+mn-ea"/>
              </a:rPr>
              <a:t> </a:t>
            </a:r>
            <a:r>
              <a:rPr lang="zh-CN" altLang="en-US" b="1">
                <a:latin typeface="微软雅黑" panose="020B0503020204020204" charset="-122"/>
                <a:ea typeface="微软雅黑" panose="020B0503020204020204" charset="-122"/>
                <a:cs typeface="微软雅黑" panose="020B0503020204020204" charset="-122"/>
              </a:rPr>
              <a:t>Hyperstyle: Stylegan inversion with hypernetworks for real image</a:t>
            </a:r>
            <a:r>
              <a:rPr lang="en-US" altLang="zh-CN" b="1">
                <a:latin typeface="微软雅黑" panose="020B0503020204020204" charset="-122"/>
                <a:ea typeface="微软雅黑" panose="020B0503020204020204" charset="-122"/>
                <a:cs typeface="微软雅黑" panose="020B0503020204020204" charset="-122"/>
              </a:rPr>
              <a:t> </a:t>
            </a:r>
            <a:r>
              <a:rPr lang="zh-CN" altLang="en-US" b="1">
                <a:latin typeface="微软雅黑" panose="020B0503020204020204" charset="-122"/>
                <a:ea typeface="微软雅黑" panose="020B0503020204020204" charset="-122"/>
                <a:cs typeface="微软雅黑" panose="020B0503020204020204" charset="-122"/>
              </a:rPr>
              <a:t>editing</a:t>
            </a:r>
            <a:r>
              <a:rPr lang="en-US" altLang="zh-CN" b="1">
                <a:latin typeface="微软雅黑" panose="020B0503020204020204" charset="-122"/>
                <a:ea typeface="微软雅黑" panose="020B0503020204020204" charset="-122"/>
                <a:cs typeface="微软雅黑" panose="020B0503020204020204" charset="-122"/>
              </a:rPr>
              <a:t> </a:t>
            </a:r>
            <a:r>
              <a:rPr lang="zh-CN" altLang="en-US" b="1">
                <a:latin typeface="微软雅黑" panose="020B0503020204020204" charset="-122"/>
                <a:ea typeface="微软雅黑" panose="020B0503020204020204" charset="-122"/>
                <a:cs typeface="微软雅黑" panose="020B0503020204020204" charset="-122"/>
              </a:rPr>
              <a:t>（</a:t>
            </a:r>
            <a:r>
              <a:rPr lang="en-US" altLang="zh-CN" b="1">
                <a:latin typeface="微软雅黑" panose="020B0503020204020204" charset="-122"/>
                <a:ea typeface="微软雅黑" panose="020B0503020204020204" charset="-122"/>
                <a:cs typeface="微软雅黑" panose="020B0503020204020204" charset="-122"/>
              </a:rPr>
              <a:t>CVPR2022</a:t>
            </a:r>
            <a:r>
              <a:rPr lang="zh-CN" altLang="en-US" b="1">
                <a:latin typeface="微软雅黑" panose="020B0503020204020204" charset="-122"/>
                <a:ea typeface="微软雅黑" panose="020B0503020204020204" charset="-122"/>
                <a:cs typeface="微软雅黑" panose="020B0503020204020204" charset="-122"/>
              </a:rPr>
              <a:t>）</a:t>
            </a:r>
            <a:endParaRPr lang="zh-CN" altLang="en-US" b="1">
              <a:latin typeface="微软雅黑" panose="020B0503020204020204" charset="-122"/>
              <a:ea typeface="微软雅黑" panose="020B0503020204020204" charset="-122"/>
              <a:cs typeface="微软雅黑" panose="020B0503020204020204" charset="-122"/>
            </a:endParaRPr>
          </a:p>
          <a:p>
            <a:r>
              <a:rPr lang="en-US" altLang="zh-CN" b="1">
                <a:latin typeface="微软雅黑" panose="020B0503020204020204" charset="-122"/>
                <a:ea typeface="微软雅黑" panose="020B0503020204020204" charset="-122"/>
                <a:cs typeface="微软雅黑" panose="020B0503020204020204" charset="-122"/>
              </a:rPr>
              <a:t>...</a:t>
            </a:r>
            <a:endParaRPr lang="en-US" altLang="zh-CN" b="1">
              <a:latin typeface="微软雅黑" panose="020B0503020204020204" charset="-122"/>
              <a:ea typeface="微软雅黑" panose="020B0503020204020204" charset="-122"/>
              <a:cs typeface="微软雅黑" panose="020B0503020204020204" charset="-122"/>
            </a:endParaRPr>
          </a:p>
        </p:txBody>
      </p:sp>
      <p:sp>
        <p:nvSpPr>
          <p:cNvPr id="26" name="文本框 25"/>
          <p:cNvSpPr txBox="1"/>
          <p:nvPr/>
        </p:nvSpPr>
        <p:spPr>
          <a:xfrm>
            <a:off x="76200" y="5551170"/>
            <a:ext cx="4572000" cy="270510"/>
          </a:xfrm>
          <a:prstGeom prst="rect">
            <a:avLst/>
          </a:prstGeom>
          <a:noFill/>
        </p:spPr>
        <p:txBody>
          <a:bodyPr wrap="square" rtlCol="0" anchor="t">
            <a:spAutoFit/>
          </a:bodyPr>
          <a:p>
            <a:r>
              <a:rPr lang="zh-CN" altLang="en-US" b="1">
                <a:latin typeface="微软雅黑" panose="020B0503020204020204" charset="-122"/>
                <a:ea typeface="微软雅黑" panose="020B0503020204020204" charset="-122"/>
                <a:cs typeface="微软雅黑" panose="020B0503020204020204" charset="-122"/>
                <a:sym typeface="+mn-ea"/>
              </a:rPr>
              <a:t>✮</a:t>
            </a:r>
            <a:r>
              <a:rPr lang="en-US" altLang="zh-CN" b="1">
                <a:latin typeface="微软雅黑" panose="020B0503020204020204" charset="-122"/>
                <a:ea typeface="微软雅黑" panose="020B0503020204020204" charset="-122"/>
                <a:cs typeface="微软雅黑" panose="020B0503020204020204" charset="-122"/>
                <a:sym typeface="+mn-ea"/>
              </a:rPr>
              <a:t> </a:t>
            </a:r>
            <a:r>
              <a:rPr lang="zh-CN" altLang="en-US" b="1">
                <a:latin typeface="微软雅黑" panose="020B0503020204020204" charset="-122"/>
                <a:ea typeface="微软雅黑" panose="020B0503020204020204" charset="-122"/>
                <a:cs typeface="微软雅黑" panose="020B0503020204020204" charset="-122"/>
              </a:rPr>
              <a:t>Ensembling with deep generative views</a:t>
            </a:r>
            <a:r>
              <a:rPr lang="en-US" altLang="zh-CN" b="1">
                <a:latin typeface="微软雅黑" panose="020B0503020204020204" charset="-122"/>
                <a:ea typeface="微软雅黑" panose="020B0503020204020204" charset="-122"/>
                <a:cs typeface="微软雅黑" panose="020B0503020204020204" charset="-122"/>
              </a:rPr>
              <a:t> </a:t>
            </a:r>
            <a:r>
              <a:rPr lang="zh-CN" altLang="en-US" b="1">
                <a:latin typeface="微软雅黑" panose="020B0503020204020204" charset="-122"/>
                <a:ea typeface="微软雅黑" panose="020B0503020204020204" charset="-122"/>
                <a:cs typeface="微软雅黑" panose="020B0503020204020204" charset="-122"/>
              </a:rPr>
              <a:t>（</a:t>
            </a:r>
            <a:r>
              <a:rPr lang="en-US" altLang="zh-CN" b="1">
                <a:latin typeface="微软雅黑" panose="020B0503020204020204" charset="-122"/>
                <a:ea typeface="微软雅黑" panose="020B0503020204020204" charset="-122"/>
                <a:cs typeface="微软雅黑" panose="020B0503020204020204" charset="-122"/>
              </a:rPr>
              <a:t>CVPR2021</a:t>
            </a:r>
            <a:r>
              <a:rPr lang="zh-CN" altLang="en-US" b="1">
                <a:latin typeface="微软雅黑" panose="020B0503020204020204" charset="-122"/>
                <a:ea typeface="微软雅黑" panose="020B0503020204020204" charset="-122"/>
                <a:cs typeface="微软雅黑" panose="020B0503020204020204" charset="-122"/>
              </a:rPr>
              <a:t>）</a:t>
            </a:r>
            <a:endParaRPr lang="zh-CN" altLang="en-US" b="1">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176" name="图片 7175" descr="PPT内页副本1"/>
          <p:cNvPicPr>
            <a:picLocks noChangeAspect="1"/>
          </p:cNvPicPr>
          <p:nvPr/>
        </p:nvPicPr>
        <p:blipFill>
          <a:blip r:embed="rId1"/>
          <a:stretch>
            <a:fillRect/>
          </a:stretch>
        </p:blipFill>
        <p:spPr>
          <a:xfrm>
            <a:off x="0" y="0"/>
            <a:ext cx="9144000" cy="6859588"/>
          </a:xfrm>
          <a:prstGeom prst="rect">
            <a:avLst/>
          </a:prstGeom>
          <a:noFill/>
          <a:ln w="9525">
            <a:noFill/>
          </a:ln>
        </p:spPr>
      </p:pic>
      <p:sp>
        <p:nvSpPr>
          <p:cNvPr id="7179" name="标题 7178"/>
          <p:cNvSpPr>
            <a:spLocks noGrp="1"/>
          </p:cNvSpPr>
          <p:nvPr>
            <p:ph type="title"/>
          </p:nvPr>
        </p:nvSpPr>
        <p:spPr>
          <a:xfrm>
            <a:off x="457200" y="274638"/>
            <a:ext cx="5029200" cy="563562"/>
          </a:xfrm>
        </p:spPr>
        <p:txBody>
          <a:bodyPr anchor="ctr" anchorCtr="0"/>
          <a:p>
            <a:pPr algn="l"/>
            <a:r>
              <a:rPr lang="en-US" sz="4000" dirty="0">
                <a:latin typeface="微软雅黑" panose="020B0503020204020204" charset="-122"/>
                <a:ea typeface="微软雅黑" panose="020B0503020204020204" charset="-122"/>
              </a:rPr>
              <a:t>Outline</a:t>
            </a:r>
            <a:endParaRPr lang="en-US" sz="4000" dirty="0">
              <a:latin typeface="微软雅黑" panose="020B0503020204020204" charset="-122"/>
              <a:ea typeface="微软雅黑" panose="020B0503020204020204" charset="-122"/>
            </a:endParaRPr>
          </a:p>
        </p:txBody>
      </p:sp>
      <p:sp>
        <p:nvSpPr>
          <p:cNvPr id="3" name="Text Box 2"/>
          <p:cNvSpPr txBox="1"/>
          <p:nvPr/>
        </p:nvSpPr>
        <p:spPr>
          <a:xfrm>
            <a:off x="533400" y="1828800"/>
            <a:ext cx="3406140" cy="4048125"/>
          </a:xfrm>
          <a:prstGeom prst="rect">
            <a:avLst/>
          </a:prstGeom>
          <a:noFill/>
        </p:spPr>
        <p:txBody>
          <a:bodyPr wrap="none" rtlCol="0" anchor="t">
            <a:spAutoFit/>
          </a:bodyPr>
          <a:p>
            <a:pPr algn="l">
              <a:buClrTx/>
              <a:buSzTx/>
              <a:buFontTx/>
            </a:pPr>
            <a:r>
              <a:rPr lang="zh-CN" altLang="en-US" sz="3600" b="1">
                <a:latin typeface="微软雅黑" panose="020B0503020204020204" charset="-122"/>
                <a:ea typeface="微软雅黑" panose="020B0503020204020204" charset="-122"/>
                <a:cs typeface="微软雅黑" panose="020B0503020204020204" charset="-122"/>
                <a:sym typeface="Wingdings" panose="05000000000000000000" charset="0"/>
              </a:rPr>
              <a:t>  </a:t>
            </a:r>
            <a:r>
              <a:rPr lang="zh-CN" altLang="en-US" sz="3600" b="1">
                <a:latin typeface="微软雅黑" panose="020B0503020204020204" charset="-122"/>
                <a:ea typeface="微软雅黑" panose="020B0503020204020204" charset="-122"/>
                <a:cs typeface="微软雅黑" panose="020B0503020204020204" charset="-122"/>
                <a:sym typeface="+mn-ea"/>
              </a:rPr>
              <a:t>GAN</a:t>
            </a:r>
            <a:endParaRPr lang="zh-CN" altLang="en-US" sz="3600" b="1">
              <a:latin typeface="微软雅黑" panose="020B0503020204020204" charset="-122"/>
              <a:ea typeface="微软雅黑" panose="020B0503020204020204" charset="-122"/>
              <a:cs typeface="微软雅黑" panose="020B0503020204020204" charset="-122"/>
              <a:sym typeface="+mn-ea"/>
            </a:endParaRPr>
          </a:p>
          <a:p>
            <a:pPr algn="l">
              <a:buClrTx/>
              <a:buSzTx/>
              <a:buFontTx/>
            </a:pPr>
            <a:endParaRPr lang="zh-CN" altLang="en-US" sz="3600" b="1">
              <a:latin typeface="微软雅黑" panose="020B0503020204020204" charset="-122"/>
              <a:ea typeface="微软雅黑" panose="020B0503020204020204" charset="-122"/>
              <a:cs typeface="微软雅黑" panose="020B0503020204020204" charset="-122"/>
            </a:endParaRPr>
          </a:p>
          <a:p>
            <a:pPr algn="l">
              <a:buClrTx/>
              <a:buSzTx/>
              <a:buFontTx/>
            </a:pPr>
            <a:r>
              <a:rPr lang="zh-CN" altLang="en-US" sz="3600" b="1">
                <a:latin typeface="微软雅黑" panose="020B0503020204020204" charset="-122"/>
                <a:ea typeface="微软雅黑" panose="020B0503020204020204" charset="-122"/>
                <a:cs typeface="微软雅黑" panose="020B0503020204020204" charset="-122"/>
                <a:sym typeface="Wingdings" panose="05000000000000000000" charset="0"/>
              </a:rPr>
              <a:t>  </a:t>
            </a:r>
            <a:r>
              <a:rPr lang="zh-CN" altLang="en-US" sz="3600" b="1">
                <a:latin typeface="微软雅黑" panose="020B0503020204020204" charset="-122"/>
                <a:ea typeface="微软雅黑" panose="020B0503020204020204" charset="-122"/>
                <a:cs typeface="微软雅黑" panose="020B0503020204020204" charset="-122"/>
                <a:sym typeface="+mn-ea"/>
              </a:rPr>
              <a:t>StyleGAN 1~3</a:t>
            </a:r>
            <a:endParaRPr lang="zh-CN" altLang="en-US" sz="3600" b="1">
              <a:latin typeface="微软雅黑" panose="020B0503020204020204" charset="-122"/>
              <a:ea typeface="微软雅黑" panose="020B0503020204020204" charset="-122"/>
              <a:cs typeface="微软雅黑" panose="020B0503020204020204" charset="-122"/>
              <a:sym typeface="+mn-ea"/>
            </a:endParaRPr>
          </a:p>
          <a:p>
            <a:pPr algn="l">
              <a:buClrTx/>
              <a:buSzTx/>
              <a:buFontTx/>
            </a:pPr>
            <a:endParaRPr lang="zh-CN" altLang="en-US" sz="3600" b="1">
              <a:latin typeface="微软雅黑" panose="020B0503020204020204" charset="-122"/>
              <a:ea typeface="微软雅黑" panose="020B0503020204020204" charset="-122"/>
              <a:cs typeface="微软雅黑" panose="020B0503020204020204" charset="-122"/>
            </a:endParaRPr>
          </a:p>
          <a:p>
            <a:pPr algn="l">
              <a:buClrTx/>
              <a:buSzTx/>
              <a:buFontTx/>
            </a:pPr>
            <a:r>
              <a:rPr lang="zh-CN" altLang="en-US" sz="3600" b="1">
                <a:latin typeface="微软雅黑" panose="020B0503020204020204" charset="-122"/>
                <a:ea typeface="微软雅黑" panose="020B0503020204020204" charset="-122"/>
                <a:cs typeface="微软雅黑" panose="020B0503020204020204" charset="-122"/>
                <a:sym typeface="Wingdings" panose="05000000000000000000" charset="0"/>
              </a:rPr>
              <a:t>  </a:t>
            </a:r>
            <a:r>
              <a:rPr lang="zh-CN" altLang="en-US" sz="3600" b="1">
                <a:latin typeface="微软雅黑" panose="020B0503020204020204" charset="-122"/>
                <a:ea typeface="微软雅黑" panose="020B0503020204020204" charset="-122"/>
                <a:cs typeface="微软雅黑" panose="020B0503020204020204" charset="-122"/>
                <a:sym typeface="+mn-ea"/>
              </a:rPr>
              <a:t>Image Editing</a:t>
            </a:r>
            <a:endParaRPr lang="zh-CN" altLang="en-US" sz="3600" b="1">
              <a:latin typeface="微软雅黑" panose="020B0503020204020204" charset="-122"/>
              <a:ea typeface="微软雅黑" panose="020B0503020204020204" charset="-122"/>
              <a:cs typeface="微软雅黑" panose="020B0503020204020204" charset="-122"/>
              <a:sym typeface="+mn-ea"/>
            </a:endParaRPr>
          </a:p>
          <a:p>
            <a:pPr algn="l">
              <a:buClrTx/>
              <a:buSzTx/>
              <a:buFontTx/>
            </a:pPr>
            <a:endParaRPr lang="zh-CN" altLang="en-US" sz="3600" b="1">
              <a:latin typeface="微软雅黑" panose="020B0503020204020204" charset="-122"/>
              <a:ea typeface="微软雅黑" panose="020B0503020204020204" charset="-122"/>
              <a:cs typeface="微软雅黑" panose="020B0503020204020204" charset="-122"/>
              <a:sym typeface="+mn-ea"/>
            </a:endParaRPr>
          </a:p>
          <a:p>
            <a:pPr algn="l">
              <a:buClrTx/>
              <a:buSzTx/>
              <a:buFontTx/>
            </a:pPr>
            <a:r>
              <a:rPr lang="zh-CN" altLang="en-US" sz="3600" b="1">
                <a:latin typeface="微软雅黑" panose="020B0503020204020204" charset="-122"/>
                <a:ea typeface="微软雅黑" panose="020B0503020204020204" charset="-122"/>
                <a:cs typeface="微软雅黑" panose="020B0503020204020204" charset="-122"/>
                <a:sym typeface="Wingdings" panose="05000000000000000000" charset="0"/>
              </a:rPr>
              <a:t>  </a:t>
            </a:r>
            <a:r>
              <a:rPr lang="zh-CN" altLang="en-US" sz="3600" b="1">
                <a:latin typeface="微软雅黑" panose="020B0503020204020204" charset="-122"/>
                <a:ea typeface="微软雅黑" panose="020B0503020204020204" charset="-122"/>
                <a:cs typeface="微软雅黑" panose="020B0503020204020204" charset="-122"/>
                <a:sym typeface="+mn-ea"/>
              </a:rPr>
              <a:t>StyleGan Inversion</a:t>
            </a:r>
            <a:endParaRPr lang="zh-CN" altLang="en-US" sz="3600" b="1">
              <a:latin typeface="微软雅黑" panose="020B0503020204020204" charset="-122"/>
              <a:ea typeface="微软雅黑" panose="020B0503020204020204" charset="-122"/>
              <a:cs typeface="微软雅黑" panose="020B0503020204020204" charset="-122"/>
              <a:sym typeface="+mn-ea"/>
            </a:endParaRPr>
          </a:p>
          <a:p>
            <a:pPr algn="l">
              <a:buClrTx/>
              <a:buSzTx/>
              <a:buFontTx/>
            </a:pPr>
            <a:endParaRPr lang="zh-CN" altLang="en-US" sz="3600" b="1">
              <a:latin typeface="微软雅黑" panose="020B0503020204020204" charset="-122"/>
              <a:ea typeface="微软雅黑" panose="020B0503020204020204" charset="-122"/>
              <a:cs typeface="微软雅黑" panose="020B0503020204020204" charset="-122"/>
            </a:endParaRPr>
          </a:p>
          <a:p>
            <a:pPr algn="l">
              <a:buClrTx/>
              <a:buSzTx/>
              <a:buFontTx/>
            </a:pPr>
            <a:r>
              <a:rPr lang="zh-CN" altLang="en-US" sz="3600" b="1">
                <a:latin typeface="微软雅黑" panose="020B0503020204020204" charset="-122"/>
                <a:ea typeface="微软雅黑" panose="020B0503020204020204" charset="-122"/>
                <a:cs typeface="微软雅黑" panose="020B0503020204020204" charset="-122"/>
                <a:sym typeface="Wingdings" panose="05000000000000000000" charset="0"/>
              </a:rPr>
              <a:t>  Papers</a:t>
            </a:r>
            <a:endParaRPr lang="zh-CN" altLang="en-US" sz="3600" b="1">
              <a:latin typeface="微软雅黑" panose="020B0503020204020204" charset="-122"/>
              <a:ea typeface="微软雅黑" panose="020B0503020204020204" charset="-122"/>
              <a:cs typeface="微软雅黑" panose="020B0503020204020204" charset="-122"/>
              <a:sym typeface="Wingdings" panose="05000000000000000000" charset="0"/>
            </a:endParaRPr>
          </a:p>
          <a:p>
            <a:pPr algn="l">
              <a:buClrTx/>
              <a:buSzTx/>
              <a:buFontTx/>
            </a:pPr>
            <a:endParaRPr lang="zh-CN" altLang="en-US" sz="3600" b="1">
              <a:latin typeface="微软雅黑" panose="020B0503020204020204" charset="-122"/>
              <a:ea typeface="微软雅黑" panose="020B0503020204020204" charset="-122"/>
              <a:cs typeface="微软雅黑" panose="020B0503020204020204" charset="-122"/>
            </a:endParaRPr>
          </a:p>
          <a:p>
            <a:pPr algn="l">
              <a:buClrTx/>
              <a:buSzTx/>
              <a:buFontTx/>
            </a:pPr>
            <a:r>
              <a:rPr lang="zh-CN" altLang="en-US" sz="3600" b="1">
                <a:latin typeface="微软雅黑" panose="020B0503020204020204" charset="-122"/>
                <a:ea typeface="微软雅黑" panose="020B0503020204020204" charset="-122"/>
                <a:cs typeface="微软雅黑" panose="020B0503020204020204" charset="-122"/>
                <a:sym typeface="Wingdings" panose="05000000000000000000" charset="0"/>
              </a:rPr>
              <a:t>  Conclusion</a:t>
            </a:r>
            <a:endParaRPr lang="zh-CN" altLang="en-US" sz="3600" b="1">
              <a:latin typeface="微软雅黑" panose="020B0503020204020204" charset="-122"/>
              <a:ea typeface="微软雅黑" panose="020B0503020204020204" charset="-122"/>
              <a:cs typeface="微软雅黑" panose="020B0503020204020204" charset="-122"/>
            </a:endParaRPr>
          </a:p>
        </p:txBody>
      </p:sp>
      <p:sp>
        <p:nvSpPr>
          <p:cNvPr id="5" name="Text Box 4"/>
          <p:cNvSpPr txBox="1"/>
          <p:nvPr/>
        </p:nvSpPr>
        <p:spPr>
          <a:xfrm>
            <a:off x="533400" y="1219200"/>
            <a:ext cx="3434715" cy="450850"/>
          </a:xfrm>
          <a:prstGeom prst="rect">
            <a:avLst/>
          </a:prstGeom>
          <a:noFill/>
        </p:spPr>
        <p:txBody>
          <a:bodyPr wrap="none" rtlCol="0" anchor="t">
            <a:spAutoFit/>
          </a:bodyPr>
          <a:p>
            <a:r>
              <a:rPr lang="zh-CN" altLang="en-US" sz="3600" b="1">
                <a:latin typeface="微软雅黑" panose="020B0503020204020204" charset="-122"/>
                <a:ea typeface="微软雅黑" panose="020B0503020204020204" charset="-122"/>
                <a:cs typeface="微软雅黑" panose="020B0503020204020204" charset="-122"/>
                <a:sym typeface="+mn-ea"/>
              </a:rPr>
              <a:t>StyleGAN &amp; Inversion</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176" name="图片 7175" descr="PPT内页副本1"/>
          <p:cNvPicPr>
            <a:picLocks noChangeAspect="1"/>
          </p:cNvPicPr>
          <p:nvPr/>
        </p:nvPicPr>
        <p:blipFill>
          <a:blip r:embed="rId1"/>
          <a:stretch>
            <a:fillRect/>
          </a:stretch>
        </p:blipFill>
        <p:spPr>
          <a:xfrm>
            <a:off x="0" y="0"/>
            <a:ext cx="9144000" cy="6859588"/>
          </a:xfrm>
          <a:prstGeom prst="rect">
            <a:avLst/>
          </a:prstGeom>
          <a:noFill/>
          <a:ln w="9525">
            <a:noFill/>
          </a:ln>
        </p:spPr>
      </p:pic>
      <p:sp>
        <p:nvSpPr>
          <p:cNvPr id="7179" name="标题 7178"/>
          <p:cNvSpPr>
            <a:spLocks noGrp="1"/>
          </p:cNvSpPr>
          <p:nvPr>
            <p:ph type="title"/>
          </p:nvPr>
        </p:nvSpPr>
        <p:spPr>
          <a:xfrm>
            <a:off x="457200" y="274638"/>
            <a:ext cx="5029200" cy="563562"/>
          </a:xfrm>
        </p:spPr>
        <p:txBody>
          <a:bodyPr anchor="ctr" anchorCtr="0"/>
          <a:p>
            <a:pPr algn="l"/>
            <a:r>
              <a:rPr lang="en-US" sz="4000" dirty="0">
                <a:latin typeface="微软雅黑" panose="020B0503020204020204" charset="-122"/>
                <a:ea typeface="微软雅黑" panose="020B0503020204020204" charset="-122"/>
              </a:rPr>
              <a:t>Paper1  (1/3)</a:t>
            </a:r>
            <a:endParaRPr lang="en-US" sz="4000" dirty="0">
              <a:latin typeface="微软雅黑" panose="020B0503020204020204" charset="-122"/>
              <a:ea typeface="微软雅黑" panose="020B0503020204020204" charset="-122"/>
            </a:endParaRPr>
          </a:p>
        </p:txBody>
      </p:sp>
      <p:pic>
        <p:nvPicPr>
          <p:cNvPr id="6" name="图片 5"/>
          <p:cNvPicPr>
            <a:picLocks noChangeAspect="1"/>
          </p:cNvPicPr>
          <p:nvPr/>
        </p:nvPicPr>
        <p:blipFill>
          <a:blip r:embed="rId2"/>
          <a:stretch>
            <a:fillRect/>
          </a:stretch>
        </p:blipFill>
        <p:spPr>
          <a:xfrm>
            <a:off x="228600" y="2819400"/>
            <a:ext cx="5968365" cy="3055620"/>
          </a:xfrm>
          <a:prstGeom prst="rect">
            <a:avLst/>
          </a:prstGeom>
        </p:spPr>
      </p:pic>
      <p:pic>
        <p:nvPicPr>
          <p:cNvPr id="7" name="图片 6"/>
          <p:cNvPicPr>
            <a:picLocks noChangeAspect="1"/>
          </p:cNvPicPr>
          <p:nvPr/>
        </p:nvPicPr>
        <p:blipFill>
          <a:blip r:embed="rId3"/>
          <a:stretch>
            <a:fillRect/>
          </a:stretch>
        </p:blipFill>
        <p:spPr>
          <a:xfrm>
            <a:off x="1905000" y="1219200"/>
            <a:ext cx="5779770" cy="1228725"/>
          </a:xfrm>
          <a:prstGeom prst="rect">
            <a:avLst/>
          </a:prstGeom>
        </p:spPr>
      </p:pic>
      <p:sp>
        <p:nvSpPr>
          <p:cNvPr id="8" name="文本框 7"/>
          <p:cNvSpPr txBox="1"/>
          <p:nvPr/>
        </p:nvSpPr>
        <p:spPr>
          <a:xfrm>
            <a:off x="6172200" y="2514600"/>
            <a:ext cx="2840355" cy="270510"/>
          </a:xfrm>
          <a:prstGeom prst="rect">
            <a:avLst/>
          </a:prstGeom>
          <a:noFill/>
        </p:spPr>
        <p:txBody>
          <a:bodyPr wrap="square" rtlCol="0" anchor="t">
            <a:spAutoFit/>
          </a:bodyPr>
          <a:p>
            <a:r>
              <a:rPr lang="en-US" altLang="zh-CN" b="1">
                <a:latin typeface="微软雅黑" panose="020B0503020204020204" charset="-122"/>
                <a:ea typeface="微软雅黑" panose="020B0503020204020204" charset="-122"/>
                <a:sym typeface="+mn-ea"/>
              </a:rPr>
              <a:t>pixel2style2pixel (pSp)   CVPR2021</a:t>
            </a:r>
            <a:endParaRPr lang="en-US" altLang="zh-CN" b="1">
              <a:latin typeface="微软雅黑" panose="020B0503020204020204" charset="-122"/>
              <a:ea typeface="微软雅黑" panose="020B0503020204020204" charset="-122"/>
              <a:sym typeface="+mn-ea"/>
            </a:endParaRPr>
          </a:p>
        </p:txBody>
      </p:sp>
      <p:sp>
        <p:nvSpPr>
          <p:cNvPr id="9" name="文本框 8"/>
          <p:cNvSpPr txBox="1"/>
          <p:nvPr/>
        </p:nvSpPr>
        <p:spPr>
          <a:xfrm>
            <a:off x="6400800" y="3048000"/>
            <a:ext cx="2612390" cy="2963545"/>
          </a:xfrm>
          <a:prstGeom prst="rect">
            <a:avLst/>
          </a:prstGeom>
          <a:noFill/>
        </p:spPr>
        <p:txBody>
          <a:bodyPr wrap="square" rtlCol="0" anchor="t">
            <a:spAutoFit/>
          </a:bodyPr>
          <a:p>
            <a:pPr>
              <a:buFont typeface="Wingdings" panose="05000000000000000000" charset="0"/>
            </a:pPr>
            <a:r>
              <a:rPr lang="en-US" altLang="zh-CN" sz="1800" b="1">
                <a:latin typeface="微软雅黑" panose="020B0503020204020204" charset="-122"/>
                <a:ea typeface="微软雅黑" panose="020B0503020204020204" charset="-122"/>
                <a:cs typeface="微软雅黑" panose="020B0503020204020204" charset="-122"/>
                <a:sym typeface="+mn-ea"/>
              </a:rPr>
              <a:t>1</a:t>
            </a:r>
            <a:r>
              <a:rPr lang="zh-CN" altLang="en-US" sz="1800" b="1">
                <a:latin typeface="微软雅黑" panose="020B0503020204020204" charset="-122"/>
                <a:ea typeface="微软雅黑" panose="020B0503020204020204" charset="-122"/>
                <a:cs typeface="微软雅黑" panose="020B0503020204020204" charset="-122"/>
                <a:sym typeface="+mn-ea"/>
              </a:rPr>
              <a:t>）2021至今许多工作的模板</a:t>
            </a:r>
            <a:endParaRPr lang="zh-CN" altLang="en-US" sz="1800" b="1">
              <a:latin typeface="微软雅黑" panose="020B0503020204020204" charset="-122"/>
              <a:ea typeface="微软雅黑" panose="020B0503020204020204" charset="-122"/>
              <a:cs typeface="微软雅黑" panose="020B0503020204020204" charset="-122"/>
              <a:sym typeface="+mn-ea"/>
            </a:endParaRPr>
          </a:p>
          <a:p>
            <a:endParaRPr lang="zh-CN" altLang="en-US" sz="1800" b="1">
              <a:latin typeface="微软雅黑" panose="020B0503020204020204" charset="-122"/>
              <a:ea typeface="微软雅黑" panose="020B0503020204020204" charset="-122"/>
              <a:cs typeface="微软雅黑" panose="020B0503020204020204" charset="-122"/>
              <a:sym typeface="+mn-ea"/>
            </a:endParaRPr>
          </a:p>
          <a:p>
            <a:r>
              <a:rPr lang="en-US" altLang="zh-CN" sz="1800" b="1">
                <a:latin typeface="微软雅黑" panose="020B0503020204020204" charset="-122"/>
                <a:ea typeface="微软雅黑" panose="020B0503020204020204" charset="-122"/>
                <a:cs typeface="微软雅黑" panose="020B0503020204020204" charset="-122"/>
                <a:sym typeface="+mn-ea"/>
              </a:rPr>
              <a:t>2</a:t>
            </a:r>
            <a:r>
              <a:rPr lang="zh-CN" altLang="en-US" sz="1800" b="1">
                <a:latin typeface="微软雅黑" panose="020B0503020204020204" charset="-122"/>
                <a:ea typeface="微软雅黑" panose="020B0503020204020204" charset="-122"/>
                <a:cs typeface="微软雅黑" panose="020B0503020204020204" charset="-122"/>
                <a:sym typeface="+mn-ea"/>
              </a:rPr>
              <a:t>）结构简单有效</a:t>
            </a:r>
            <a:endParaRPr lang="zh-CN" altLang="en-US" sz="1800" b="1">
              <a:latin typeface="微软雅黑" panose="020B0503020204020204" charset="-122"/>
              <a:ea typeface="微软雅黑" panose="020B0503020204020204" charset="-122"/>
              <a:cs typeface="微软雅黑" panose="020B0503020204020204" charset="-122"/>
              <a:sym typeface="+mn-ea"/>
            </a:endParaRPr>
          </a:p>
          <a:p>
            <a:endParaRPr lang="zh-CN" altLang="en-US" sz="1800" b="1">
              <a:latin typeface="微软雅黑" panose="020B0503020204020204" charset="-122"/>
              <a:ea typeface="微软雅黑" panose="020B0503020204020204" charset="-122"/>
              <a:cs typeface="微软雅黑" panose="020B0503020204020204" charset="-122"/>
              <a:sym typeface="+mn-ea"/>
            </a:endParaRPr>
          </a:p>
          <a:p>
            <a:r>
              <a:rPr lang="en-US" altLang="zh-CN" sz="1800" b="1">
                <a:latin typeface="微软雅黑" panose="020B0503020204020204" charset="-122"/>
                <a:ea typeface="微软雅黑" panose="020B0503020204020204" charset="-122"/>
                <a:cs typeface="微软雅黑" panose="020B0503020204020204" charset="-122"/>
                <a:sym typeface="+mn-ea"/>
              </a:rPr>
              <a:t>3</a:t>
            </a:r>
            <a:r>
              <a:rPr lang="zh-CN" altLang="en-US" sz="1800" b="1">
                <a:latin typeface="微软雅黑" panose="020B0503020204020204" charset="-122"/>
                <a:ea typeface="微软雅黑" panose="020B0503020204020204" charset="-122"/>
                <a:cs typeface="微软雅黑" panose="020B0503020204020204" charset="-122"/>
                <a:sym typeface="+mn-ea"/>
              </a:rPr>
              <a:t>）多任务统一框架：</a:t>
            </a:r>
            <a:endParaRPr lang="zh-CN" altLang="en-US" sz="1800" b="1">
              <a:latin typeface="微软雅黑" panose="020B0503020204020204" charset="-122"/>
              <a:ea typeface="微软雅黑" panose="020B0503020204020204" charset="-122"/>
              <a:cs typeface="微软雅黑" panose="020B0503020204020204" charset="-122"/>
              <a:sym typeface="+mn-ea"/>
            </a:endParaRPr>
          </a:p>
          <a:p>
            <a:endParaRPr lang="zh-CN" altLang="en-US" sz="1800" b="1">
              <a:latin typeface="微软雅黑" panose="020B0503020204020204" charset="-122"/>
              <a:ea typeface="微软雅黑" panose="020B0503020204020204" charset="-122"/>
              <a:cs typeface="微软雅黑" panose="020B0503020204020204" charset="-122"/>
              <a:sym typeface="+mn-ea"/>
            </a:endParaRPr>
          </a:p>
          <a:p>
            <a:r>
              <a:rPr lang="zh-CN" altLang="en-US" sz="1800" b="1">
                <a:latin typeface="微软雅黑" panose="020B0503020204020204" charset="-122"/>
                <a:ea typeface="微软雅黑" panose="020B0503020204020204" charset="-122"/>
                <a:cs typeface="微软雅黑" panose="020B0503020204020204" charset="-122"/>
                <a:sym typeface="+mn-ea"/>
              </a:rPr>
              <a:t> </a:t>
            </a:r>
            <a:r>
              <a:rPr lang="en-US" altLang="zh-CN" sz="1800" b="1">
                <a:latin typeface="微软雅黑" panose="020B0503020204020204" charset="-122"/>
                <a:ea typeface="微软雅黑" panose="020B0503020204020204" charset="-122"/>
                <a:cs typeface="微软雅黑" panose="020B0503020204020204" charset="-122"/>
                <a:sym typeface="+mn-ea"/>
              </a:rPr>
              <a:t>     </a:t>
            </a:r>
            <a:r>
              <a:rPr lang="zh-CN" altLang="en-US" sz="1800" b="1">
                <a:latin typeface="微软雅黑" panose="020B0503020204020204" charset="-122"/>
                <a:ea typeface="微软雅黑" panose="020B0503020204020204" charset="-122"/>
                <a:cs typeface="微软雅黑" panose="020B0503020204020204" charset="-122"/>
                <a:sym typeface="+mn-ea"/>
              </a:rPr>
              <a:t>GAN Inversion</a:t>
            </a:r>
            <a:endParaRPr lang="zh-CN" altLang="en-US" sz="1800" b="1">
              <a:latin typeface="微软雅黑" panose="020B0503020204020204" charset="-122"/>
              <a:ea typeface="微软雅黑" panose="020B0503020204020204" charset="-122"/>
              <a:cs typeface="微软雅黑" panose="020B0503020204020204" charset="-122"/>
              <a:sym typeface="+mn-ea"/>
            </a:endParaRPr>
          </a:p>
          <a:p>
            <a:endParaRPr lang="zh-CN" altLang="en-US" sz="1800" b="1">
              <a:latin typeface="微软雅黑" panose="020B0503020204020204" charset="-122"/>
              <a:ea typeface="微软雅黑" panose="020B0503020204020204" charset="-122"/>
              <a:cs typeface="微软雅黑" panose="020B0503020204020204" charset="-122"/>
              <a:sym typeface="+mn-ea"/>
            </a:endParaRPr>
          </a:p>
          <a:p>
            <a:r>
              <a:rPr lang="en-US" altLang="zh-CN" sz="1800" b="1">
                <a:latin typeface="微软雅黑" panose="020B0503020204020204" charset="-122"/>
                <a:ea typeface="微软雅黑" panose="020B0503020204020204" charset="-122"/>
                <a:cs typeface="微软雅黑" panose="020B0503020204020204" charset="-122"/>
                <a:sym typeface="+mn-ea"/>
              </a:rPr>
              <a:t>      </a:t>
            </a:r>
            <a:r>
              <a:rPr lang="zh-CN" altLang="en-US" sz="1800" b="1">
                <a:latin typeface="微软雅黑" panose="020B0503020204020204" charset="-122"/>
                <a:ea typeface="微软雅黑" panose="020B0503020204020204" charset="-122"/>
                <a:cs typeface="微软雅黑" panose="020B0503020204020204" charset="-122"/>
                <a:sym typeface="+mn-ea"/>
              </a:rPr>
              <a:t>Conditional Image Synthesis</a:t>
            </a:r>
            <a:endParaRPr lang="zh-CN" altLang="en-US" sz="1800" b="1">
              <a:latin typeface="微软雅黑" panose="020B0503020204020204" charset="-122"/>
              <a:ea typeface="微软雅黑" panose="020B0503020204020204" charset="-122"/>
              <a:cs typeface="微软雅黑" panose="020B0503020204020204" charset="-122"/>
              <a:sym typeface="+mn-ea"/>
            </a:endParaRPr>
          </a:p>
          <a:p>
            <a:endParaRPr lang="zh-CN" altLang="en-US" sz="1800" b="1">
              <a:latin typeface="微软雅黑" panose="020B0503020204020204" charset="-122"/>
              <a:ea typeface="微软雅黑" panose="020B0503020204020204" charset="-122"/>
              <a:cs typeface="微软雅黑" panose="020B0503020204020204" charset="-122"/>
              <a:sym typeface="+mn-ea"/>
            </a:endParaRPr>
          </a:p>
          <a:p>
            <a:r>
              <a:rPr lang="en-US" altLang="zh-CN" sz="1800" b="1">
                <a:latin typeface="微软雅黑" panose="020B0503020204020204" charset="-122"/>
                <a:ea typeface="微软雅黑" panose="020B0503020204020204" charset="-122"/>
                <a:cs typeface="微软雅黑" panose="020B0503020204020204" charset="-122"/>
                <a:sym typeface="+mn-ea"/>
              </a:rPr>
              <a:t>      </a:t>
            </a:r>
            <a:r>
              <a:rPr lang="zh-CN" altLang="en-US" sz="1800" b="1">
                <a:latin typeface="微软雅黑" panose="020B0503020204020204" charset="-122"/>
                <a:ea typeface="微软雅黑" panose="020B0503020204020204" charset="-122"/>
                <a:cs typeface="微软雅黑" panose="020B0503020204020204" charset="-122"/>
                <a:sym typeface="+mn-ea"/>
              </a:rPr>
              <a:t>Super Resolution</a:t>
            </a:r>
            <a:endParaRPr lang="zh-CN" altLang="en-US" sz="1800" b="1">
              <a:latin typeface="微软雅黑" panose="020B0503020204020204" charset="-122"/>
              <a:ea typeface="微软雅黑" panose="020B0503020204020204" charset="-122"/>
              <a:cs typeface="微软雅黑" panose="020B0503020204020204" charset="-122"/>
              <a:sym typeface="+mn-ea"/>
            </a:endParaRPr>
          </a:p>
          <a:p>
            <a:endParaRPr lang="zh-CN" altLang="en-US" sz="1800" b="1">
              <a:latin typeface="微软雅黑" panose="020B0503020204020204" charset="-122"/>
              <a:ea typeface="微软雅黑" panose="020B0503020204020204" charset="-122"/>
              <a:cs typeface="微软雅黑" panose="020B0503020204020204" charset="-122"/>
              <a:sym typeface="+mn-ea"/>
            </a:endParaRPr>
          </a:p>
          <a:p>
            <a:r>
              <a:rPr lang="en-US" altLang="zh-CN" sz="1800" b="1">
                <a:latin typeface="微软雅黑" panose="020B0503020204020204" charset="-122"/>
                <a:ea typeface="微软雅黑" panose="020B0503020204020204" charset="-122"/>
                <a:cs typeface="微软雅黑" panose="020B0503020204020204" charset="-122"/>
                <a:sym typeface="+mn-ea"/>
              </a:rPr>
              <a:t>      I</a:t>
            </a:r>
            <a:r>
              <a:rPr lang="zh-CN" altLang="en-US" sz="1800" b="1">
                <a:latin typeface="微软雅黑" panose="020B0503020204020204" charset="-122"/>
                <a:ea typeface="微软雅黑" panose="020B0503020204020204" charset="-122"/>
                <a:cs typeface="微软雅黑" panose="020B0503020204020204" charset="-122"/>
                <a:sym typeface="+mn-ea"/>
              </a:rPr>
              <a:t>npainting</a:t>
            </a:r>
            <a:endParaRPr lang="zh-CN" altLang="en-US" sz="1800" b="1">
              <a:latin typeface="微软雅黑" panose="020B0503020204020204" charset="-122"/>
              <a:ea typeface="微软雅黑" panose="020B0503020204020204" charset="-122"/>
              <a:cs typeface="微软雅黑" panose="020B0503020204020204" charset="-122"/>
              <a:sym typeface="+mn-ea"/>
            </a:endParaRPr>
          </a:p>
          <a:p>
            <a:r>
              <a:rPr lang="en-US" altLang="zh-CN" sz="1800" b="1">
                <a:latin typeface="微软雅黑" panose="020B0503020204020204" charset="-122"/>
                <a:ea typeface="微软雅黑" panose="020B0503020204020204" charset="-122"/>
                <a:cs typeface="微软雅黑" panose="020B0503020204020204" charset="-122"/>
                <a:sym typeface="+mn-ea"/>
              </a:rPr>
              <a:t>      </a:t>
            </a:r>
            <a:r>
              <a:rPr lang="zh-CN" altLang="en-US" sz="1800" b="1">
                <a:latin typeface="微软雅黑" panose="020B0503020204020204" charset="-122"/>
                <a:ea typeface="微软雅黑" panose="020B0503020204020204" charset="-122"/>
                <a:cs typeface="微软雅黑" panose="020B0503020204020204" charset="-122"/>
                <a:sym typeface="+mn-ea"/>
              </a:rPr>
              <a:t>...</a:t>
            </a:r>
            <a:endParaRPr lang="zh-CN" altLang="en-US" sz="1800" b="1">
              <a:latin typeface="微软雅黑" panose="020B0503020204020204" charset="-122"/>
              <a:ea typeface="微软雅黑" panose="020B0503020204020204" charset="-122"/>
              <a:cs typeface="微软雅黑" panose="020B0503020204020204" charset="-122"/>
              <a:sym typeface="+mn-ea"/>
            </a:endParaRPr>
          </a:p>
          <a:p>
            <a:endParaRPr lang="zh-CN" altLang="en-US" sz="1800" b="1">
              <a:latin typeface="微软雅黑" panose="020B0503020204020204" charset="-122"/>
              <a:ea typeface="微软雅黑" panose="020B0503020204020204" charset="-122"/>
              <a:cs typeface="微软雅黑" panose="020B0503020204020204" charset="-122"/>
              <a:sym typeface="+mn-ea"/>
            </a:endParaRPr>
          </a:p>
          <a:p>
            <a:r>
              <a:rPr lang="en-US" altLang="zh-CN" sz="1800" b="1">
                <a:latin typeface="微软雅黑" panose="020B0503020204020204" charset="-122"/>
                <a:ea typeface="微软雅黑" panose="020B0503020204020204" charset="-122"/>
                <a:cs typeface="微软雅黑" panose="020B0503020204020204" charset="-122"/>
                <a:sym typeface="+mn-ea"/>
              </a:rPr>
              <a:t>4</a:t>
            </a:r>
            <a:r>
              <a:rPr lang="zh-CN" altLang="en-US" sz="1800" b="1">
                <a:latin typeface="微软雅黑" panose="020B0503020204020204" charset="-122"/>
                <a:ea typeface="微软雅黑" panose="020B0503020204020204" charset="-122"/>
                <a:cs typeface="微软雅黑" panose="020B0503020204020204" charset="-122"/>
                <a:sym typeface="+mn-ea"/>
              </a:rPr>
              <a:t>）优秀的代码维护</a:t>
            </a:r>
            <a:endParaRPr lang="zh-CN" altLang="en-US" sz="1800" b="1">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176" name="图片 7175" descr="PPT内页副本1"/>
          <p:cNvPicPr>
            <a:picLocks noChangeAspect="1"/>
          </p:cNvPicPr>
          <p:nvPr/>
        </p:nvPicPr>
        <p:blipFill>
          <a:blip r:embed="rId1"/>
          <a:stretch>
            <a:fillRect/>
          </a:stretch>
        </p:blipFill>
        <p:spPr>
          <a:xfrm>
            <a:off x="0" y="0"/>
            <a:ext cx="9144000" cy="6859588"/>
          </a:xfrm>
          <a:prstGeom prst="rect">
            <a:avLst/>
          </a:prstGeom>
          <a:noFill/>
          <a:ln w="9525">
            <a:noFill/>
          </a:ln>
        </p:spPr>
      </p:pic>
      <p:sp>
        <p:nvSpPr>
          <p:cNvPr id="19" name="矩形 18"/>
          <p:cNvSpPr/>
          <p:nvPr/>
        </p:nvSpPr>
        <p:spPr>
          <a:xfrm>
            <a:off x="5258435" y="4709160"/>
            <a:ext cx="3834765" cy="2042795"/>
          </a:xfrm>
          <a:prstGeom prst="rect">
            <a:avLst/>
          </a:prstGeom>
          <a:ln w="19050">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179" name="标题 7178"/>
          <p:cNvSpPr>
            <a:spLocks noGrp="1"/>
          </p:cNvSpPr>
          <p:nvPr>
            <p:ph type="title"/>
          </p:nvPr>
        </p:nvSpPr>
        <p:spPr>
          <a:xfrm>
            <a:off x="457200" y="274638"/>
            <a:ext cx="5029200" cy="563562"/>
          </a:xfrm>
        </p:spPr>
        <p:txBody>
          <a:bodyPr anchor="ctr" anchorCtr="0"/>
          <a:p>
            <a:pPr algn="l"/>
            <a:r>
              <a:rPr lang="en-US" sz="4000" dirty="0">
                <a:latin typeface="微软雅黑" panose="020B0503020204020204" charset="-122"/>
                <a:ea typeface="微软雅黑" panose="020B0503020204020204" charset="-122"/>
              </a:rPr>
              <a:t>Paper1  (2/3)</a:t>
            </a:r>
            <a:endParaRPr lang="en-US" sz="4000" dirty="0">
              <a:latin typeface="微软雅黑" panose="020B0503020204020204" charset="-122"/>
              <a:ea typeface="微软雅黑" panose="020B0503020204020204" charset="-122"/>
            </a:endParaRPr>
          </a:p>
        </p:txBody>
      </p:sp>
      <p:sp>
        <p:nvSpPr>
          <p:cNvPr id="2" name="文本框 1"/>
          <p:cNvSpPr txBox="1"/>
          <p:nvPr/>
        </p:nvSpPr>
        <p:spPr>
          <a:xfrm>
            <a:off x="76200" y="1219200"/>
            <a:ext cx="4572000" cy="270510"/>
          </a:xfrm>
          <a:prstGeom prst="rect">
            <a:avLst/>
          </a:prstGeom>
          <a:noFill/>
        </p:spPr>
        <p:txBody>
          <a:bodyPr wrap="square" rtlCol="0" anchor="t">
            <a:spAutoFit/>
          </a:bodyPr>
          <a:p>
            <a:pPr algn="l"/>
            <a:r>
              <a:rPr lang="en-US" altLang="zh-CN" sz="1800" b="1">
                <a:solidFill>
                  <a:srgbClr val="FF0000"/>
                </a:solidFill>
                <a:latin typeface="微软雅黑" panose="020B0503020204020204" charset="-122"/>
                <a:ea typeface="微软雅黑" panose="020B0503020204020204" charset="-122"/>
                <a:cs typeface="微软雅黑" panose="020B0503020204020204" charset="-122"/>
                <a:sym typeface="+mn-ea"/>
              </a:rPr>
              <a:t>▷ </a:t>
            </a:r>
            <a:r>
              <a:rPr lang="en-US" altLang="zh-CN" sz="1800" b="1">
                <a:solidFill>
                  <a:srgbClr val="FF0000"/>
                </a:solidFill>
                <a:latin typeface="微软雅黑" panose="020B0503020204020204" charset="-122"/>
                <a:ea typeface="微软雅黑" panose="020B0503020204020204" charset="-122"/>
                <a:sym typeface="+mn-ea"/>
              </a:rPr>
              <a:t>Introduction:</a:t>
            </a:r>
            <a:endParaRPr lang="en-US" altLang="zh-CN" sz="1800" b="1">
              <a:solidFill>
                <a:srgbClr val="FF0000"/>
              </a:solidFill>
              <a:latin typeface="微软雅黑" panose="020B0503020204020204" charset="-122"/>
              <a:ea typeface="微软雅黑" panose="020B0503020204020204" charset="-122"/>
              <a:sym typeface="+mn-ea"/>
            </a:endParaRPr>
          </a:p>
        </p:txBody>
      </p:sp>
      <p:pic>
        <p:nvPicPr>
          <p:cNvPr id="3" name="图片 2"/>
          <p:cNvPicPr>
            <a:picLocks noChangeAspect="1"/>
          </p:cNvPicPr>
          <p:nvPr/>
        </p:nvPicPr>
        <p:blipFill>
          <a:blip r:embed="rId2"/>
          <a:stretch>
            <a:fillRect/>
          </a:stretch>
        </p:blipFill>
        <p:spPr>
          <a:xfrm>
            <a:off x="228600" y="2286000"/>
            <a:ext cx="7442200" cy="2395220"/>
          </a:xfrm>
          <a:prstGeom prst="rect">
            <a:avLst/>
          </a:prstGeom>
        </p:spPr>
      </p:pic>
      <p:sp>
        <p:nvSpPr>
          <p:cNvPr id="4" name="文本框 3"/>
          <p:cNvSpPr txBox="1"/>
          <p:nvPr/>
        </p:nvSpPr>
        <p:spPr>
          <a:xfrm>
            <a:off x="76200" y="1489710"/>
            <a:ext cx="8371840" cy="270510"/>
          </a:xfrm>
          <a:prstGeom prst="rect">
            <a:avLst/>
          </a:prstGeom>
          <a:noFill/>
        </p:spPr>
        <p:txBody>
          <a:bodyPr wrap="square" rtlCol="0" anchor="t">
            <a:spAutoFit/>
          </a:bodyPr>
          <a:p>
            <a:r>
              <a:rPr lang="zh-CN" altLang="en-US" b="1">
                <a:latin typeface="微软雅黑" panose="020B0503020204020204" charset="-122"/>
                <a:ea typeface="微软雅黑" panose="020B0503020204020204" charset="-122"/>
              </a:rPr>
              <a:t> </a:t>
            </a:r>
            <a:r>
              <a:rPr lang="en-US" altLang="zh-CN" b="1">
                <a:latin typeface="微软雅黑" panose="020B0503020204020204" charset="-122"/>
                <a:ea typeface="微软雅黑" panose="020B0503020204020204" charset="-122"/>
              </a:rPr>
              <a:t>N</a:t>
            </a:r>
            <a:r>
              <a:rPr lang="zh-CN" altLang="en-US" b="1">
                <a:latin typeface="微软雅黑" panose="020B0503020204020204" charset="-122"/>
                <a:ea typeface="微软雅黑" panose="020B0503020204020204" charset="-122"/>
              </a:rPr>
              <a:t>ovel</a:t>
            </a:r>
            <a:r>
              <a:rPr lang="en-US" altLang="zh-CN" b="1">
                <a:latin typeface="微软雅黑" panose="020B0503020204020204" charset="-122"/>
                <a:ea typeface="微软雅黑" panose="020B0503020204020204" charset="-122"/>
              </a:rPr>
              <a:t> </a:t>
            </a:r>
            <a:r>
              <a:rPr lang="zh-CN" altLang="en-US" b="1">
                <a:latin typeface="微软雅黑" panose="020B0503020204020204" charset="-122"/>
                <a:ea typeface="微软雅黑" panose="020B0503020204020204" charset="-122"/>
              </a:rPr>
              <a:t>StyleGAN encoder</a:t>
            </a:r>
            <a:r>
              <a:rPr lang="en-US" altLang="zh-CN" b="1">
                <a:latin typeface="微软雅黑" panose="020B0503020204020204" charset="-122"/>
                <a:ea typeface="微软雅黑" panose="020B0503020204020204" charset="-122"/>
              </a:rPr>
              <a:t> :</a:t>
            </a:r>
            <a:r>
              <a:rPr lang="zh-CN" altLang="en-US" b="1">
                <a:latin typeface="微软雅黑" panose="020B0503020204020204" charset="-122"/>
                <a:ea typeface="微软雅黑" panose="020B0503020204020204" charset="-122"/>
              </a:rPr>
              <a:t> </a:t>
            </a:r>
            <a:r>
              <a:rPr lang="en-US" altLang="zh-CN" b="1">
                <a:latin typeface="微软雅黑" panose="020B0503020204020204" charset="-122"/>
                <a:ea typeface="微软雅黑" panose="020B0503020204020204" charset="-122"/>
              </a:rPr>
              <a:t>D</a:t>
            </a:r>
            <a:r>
              <a:rPr lang="zh-CN" altLang="en-US" b="1">
                <a:latin typeface="微软雅黑" panose="020B0503020204020204" charset="-122"/>
                <a:ea typeface="微软雅黑" panose="020B0503020204020204" charset="-122"/>
              </a:rPr>
              <a:t>irectly encode real images into</a:t>
            </a:r>
            <a:r>
              <a:rPr lang="en-US" altLang="zh-CN" b="1">
                <a:latin typeface="微软雅黑" panose="020B0503020204020204" charset="-122"/>
                <a:ea typeface="微软雅黑" panose="020B0503020204020204" charset="-122"/>
              </a:rPr>
              <a:t> </a:t>
            </a:r>
            <a:r>
              <a:rPr lang="zh-CN" altLang="en-US" b="1">
                <a:latin typeface="微软雅黑" panose="020B0503020204020204" charset="-122"/>
                <a:ea typeface="微软雅黑" panose="020B0503020204020204" charset="-122"/>
              </a:rPr>
              <a:t>the W+</a:t>
            </a:r>
            <a:endParaRPr lang="zh-CN" altLang="en-US" b="1">
              <a:latin typeface="微软雅黑" panose="020B0503020204020204" charset="-122"/>
              <a:ea typeface="微软雅黑" panose="020B0503020204020204" charset="-122"/>
            </a:endParaRPr>
          </a:p>
        </p:txBody>
      </p:sp>
      <p:sp>
        <p:nvSpPr>
          <p:cNvPr id="5" name="文本框 4"/>
          <p:cNvSpPr txBox="1"/>
          <p:nvPr/>
        </p:nvSpPr>
        <p:spPr>
          <a:xfrm>
            <a:off x="76200" y="1760220"/>
            <a:ext cx="7406005" cy="270510"/>
          </a:xfrm>
          <a:prstGeom prst="rect">
            <a:avLst/>
          </a:prstGeom>
          <a:noFill/>
        </p:spPr>
        <p:txBody>
          <a:bodyPr wrap="square" rtlCol="0" anchor="t">
            <a:spAutoFit/>
          </a:bodyPr>
          <a:p>
            <a:r>
              <a:rPr lang="zh-CN" altLang="en-US" b="1">
                <a:latin typeface="微软雅黑" panose="020B0503020204020204" charset="-122"/>
                <a:ea typeface="微软雅黑" panose="020B0503020204020204" charset="-122"/>
              </a:rPr>
              <a:t> </a:t>
            </a:r>
            <a:r>
              <a:rPr lang="en-US" altLang="zh-CN" b="1">
                <a:latin typeface="微软雅黑" panose="020B0503020204020204" charset="-122"/>
                <a:ea typeface="微软雅黑" panose="020B0503020204020204" charset="-122"/>
              </a:rPr>
              <a:t>N</a:t>
            </a:r>
            <a:r>
              <a:rPr lang="zh-CN" altLang="en-US" b="1">
                <a:latin typeface="微软雅黑" panose="020B0503020204020204" charset="-122"/>
                <a:ea typeface="微软雅黑" panose="020B0503020204020204" charset="-122"/>
              </a:rPr>
              <a:t>ew methodology</a:t>
            </a:r>
            <a:r>
              <a:rPr lang="en-US" altLang="zh-CN" b="1">
                <a:latin typeface="微软雅黑" panose="020B0503020204020204" charset="-122"/>
                <a:ea typeface="微软雅黑" panose="020B0503020204020204" charset="-122"/>
              </a:rPr>
              <a:t> :</a:t>
            </a:r>
            <a:r>
              <a:rPr lang="zh-CN" altLang="en-US" b="1">
                <a:latin typeface="微软雅黑" panose="020B0503020204020204" charset="-122"/>
                <a:ea typeface="微软雅黑" panose="020B0503020204020204" charset="-122"/>
              </a:rPr>
              <a:t> </a:t>
            </a:r>
            <a:r>
              <a:rPr lang="en-US" b="1">
                <a:latin typeface="微软雅黑" panose="020B0503020204020204" charset="-122"/>
                <a:ea typeface="微软雅黑" panose="020B0503020204020204" charset="-122"/>
              </a:rPr>
              <a:t>U</a:t>
            </a:r>
            <a:r>
              <a:rPr lang="zh-CN" altLang="en-US" b="1">
                <a:latin typeface="微软雅黑" panose="020B0503020204020204" charset="-122"/>
                <a:ea typeface="微软雅黑" panose="020B0503020204020204" charset="-122"/>
              </a:rPr>
              <a:t>tilizing pretrained StyleGAN to solve image</a:t>
            </a:r>
            <a:r>
              <a:rPr lang="en-US" altLang="zh-CN" b="1">
                <a:latin typeface="微软雅黑" panose="020B0503020204020204" charset="-122"/>
                <a:ea typeface="微软雅黑" panose="020B0503020204020204" charset="-122"/>
              </a:rPr>
              <a:t>-</a:t>
            </a:r>
            <a:r>
              <a:rPr lang="zh-CN" altLang="en-US" b="1">
                <a:latin typeface="微软雅黑" panose="020B0503020204020204" charset="-122"/>
                <a:ea typeface="微软雅黑" panose="020B0503020204020204" charset="-122"/>
              </a:rPr>
              <a:t>to-image translation tasks</a:t>
            </a:r>
            <a:r>
              <a:rPr lang="en-US" altLang="zh-CN" b="1">
                <a:latin typeface="微软雅黑" panose="020B0503020204020204" charset="-122"/>
                <a:ea typeface="微软雅黑" panose="020B0503020204020204" charset="-122"/>
              </a:rPr>
              <a:t> </a:t>
            </a:r>
            <a:endParaRPr lang="en-US" altLang="zh-CN" b="1">
              <a:latin typeface="微软雅黑" panose="020B0503020204020204" charset="-122"/>
              <a:ea typeface="微软雅黑" panose="020B0503020204020204" charset="-122"/>
            </a:endParaRPr>
          </a:p>
        </p:txBody>
      </p:sp>
      <p:sp>
        <p:nvSpPr>
          <p:cNvPr id="6" name="文本框 5"/>
          <p:cNvSpPr txBox="1"/>
          <p:nvPr/>
        </p:nvSpPr>
        <p:spPr>
          <a:xfrm>
            <a:off x="2438400" y="4572000"/>
            <a:ext cx="2060575" cy="270510"/>
          </a:xfrm>
          <a:prstGeom prst="rect">
            <a:avLst/>
          </a:prstGeom>
          <a:noFill/>
        </p:spPr>
        <p:txBody>
          <a:bodyPr wrap="square" rtlCol="0" anchor="t">
            <a:spAutoFit/>
          </a:bodyPr>
          <a:p>
            <a:r>
              <a:rPr lang="en-US" altLang="zh-CN" b="1">
                <a:latin typeface="微软雅黑" panose="020B0503020204020204" charset="-122"/>
                <a:ea typeface="微软雅黑" panose="020B0503020204020204" charset="-122"/>
                <a:sym typeface="+mn-ea"/>
              </a:rPr>
              <a:t>pixel2style2pixel (pSp)</a:t>
            </a:r>
            <a:endParaRPr lang="en-US" altLang="zh-CN" b="1">
              <a:latin typeface="微软雅黑" panose="020B0503020204020204" charset="-122"/>
              <a:ea typeface="微软雅黑" panose="020B0503020204020204" charset="-122"/>
              <a:sym typeface="+mn-ea"/>
            </a:endParaRPr>
          </a:p>
        </p:txBody>
      </p:sp>
      <p:sp>
        <p:nvSpPr>
          <p:cNvPr id="7" name="文本框 6"/>
          <p:cNvSpPr txBox="1"/>
          <p:nvPr/>
        </p:nvSpPr>
        <p:spPr>
          <a:xfrm>
            <a:off x="304800" y="4922520"/>
            <a:ext cx="4954270" cy="270510"/>
          </a:xfrm>
          <a:prstGeom prst="rect">
            <a:avLst/>
          </a:prstGeom>
          <a:noFill/>
        </p:spPr>
        <p:txBody>
          <a:bodyPr wrap="square" rtlCol="0" anchor="t">
            <a:spAutoFit/>
          </a:bodyPr>
          <a:p>
            <a:r>
              <a:rPr lang="en-US" altLang="zh-CN" b="1">
                <a:latin typeface="微软雅黑" panose="020B0503020204020204" charset="-122"/>
                <a:ea typeface="微软雅黑" panose="020B0503020204020204" charset="-122"/>
              </a:rPr>
              <a:t>★ F</a:t>
            </a:r>
            <a:r>
              <a:rPr lang="zh-CN" altLang="en-US" b="1">
                <a:latin typeface="微软雅黑" panose="020B0503020204020204" charset="-122"/>
                <a:ea typeface="微软雅黑" panose="020B0503020204020204" charset="-122"/>
              </a:rPr>
              <a:t>eature pyramid</a:t>
            </a:r>
            <a:r>
              <a:rPr lang="en-US" altLang="zh-CN" b="1">
                <a:latin typeface="微软雅黑" panose="020B0503020204020204" charset="-122"/>
                <a:ea typeface="微软雅黑" panose="020B0503020204020204" charset="-122"/>
              </a:rPr>
              <a:t>: </a:t>
            </a:r>
            <a:r>
              <a:rPr lang="zh-CN" altLang="en-US" b="1">
                <a:latin typeface="微软雅黑" panose="020B0503020204020204" charset="-122"/>
                <a:ea typeface="微软雅黑" panose="020B0503020204020204" charset="-122"/>
              </a:rPr>
              <a:t>coarse</a:t>
            </a:r>
            <a:r>
              <a:rPr lang="en-US" altLang="zh-CN" b="1">
                <a:latin typeface="微软雅黑" panose="020B0503020204020204" charset="-122"/>
                <a:ea typeface="微软雅黑" panose="020B0503020204020204" charset="-122"/>
              </a:rPr>
              <a:t> (0-2)</a:t>
            </a:r>
            <a:r>
              <a:rPr lang="zh-CN" altLang="en-US" b="1">
                <a:latin typeface="微软雅黑" panose="020B0503020204020204" charset="-122"/>
                <a:ea typeface="微软雅黑" panose="020B0503020204020204" charset="-122"/>
              </a:rPr>
              <a:t>, medium</a:t>
            </a:r>
            <a:r>
              <a:rPr lang="en-US" altLang="zh-CN" b="1">
                <a:latin typeface="微软雅黑" panose="020B0503020204020204" charset="-122"/>
                <a:ea typeface="微软雅黑" panose="020B0503020204020204" charset="-122"/>
              </a:rPr>
              <a:t> (3-6) </a:t>
            </a:r>
            <a:r>
              <a:rPr lang="zh-CN" altLang="en-US" b="1">
                <a:latin typeface="微软雅黑" panose="020B0503020204020204" charset="-122"/>
                <a:ea typeface="微软雅黑" panose="020B0503020204020204" charset="-122"/>
              </a:rPr>
              <a:t>and fine</a:t>
            </a:r>
            <a:r>
              <a:rPr lang="en-US" altLang="zh-CN" b="1">
                <a:latin typeface="微软雅黑" panose="020B0503020204020204" charset="-122"/>
                <a:ea typeface="微软雅黑" panose="020B0503020204020204" charset="-122"/>
              </a:rPr>
              <a:t> (7-18)</a:t>
            </a:r>
            <a:endParaRPr lang="en-US" altLang="zh-CN" b="1">
              <a:latin typeface="微软雅黑" panose="020B0503020204020204" charset="-122"/>
              <a:ea typeface="微软雅黑" panose="020B0503020204020204" charset="-122"/>
            </a:endParaRPr>
          </a:p>
        </p:txBody>
      </p:sp>
      <p:sp>
        <p:nvSpPr>
          <p:cNvPr id="8" name="文本框 7"/>
          <p:cNvSpPr txBox="1"/>
          <p:nvPr/>
        </p:nvSpPr>
        <p:spPr>
          <a:xfrm>
            <a:off x="304800" y="5334000"/>
            <a:ext cx="4572000" cy="270510"/>
          </a:xfrm>
          <a:prstGeom prst="rect">
            <a:avLst/>
          </a:prstGeom>
          <a:noFill/>
        </p:spPr>
        <p:txBody>
          <a:bodyPr wrap="square" rtlCol="0" anchor="t">
            <a:spAutoFit/>
          </a:bodyPr>
          <a:p>
            <a:r>
              <a:rPr lang="en-US" altLang="zh-CN" b="1">
                <a:latin typeface="微软雅黑" panose="020B0503020204020204" charset="-122"/>
                <a:ea typeface="微软雅黑" panose="020B0503020204020204" charset="-122"/>
                <a:sym typeface="+mn-ea"/>
              </a:rPr>
              <a:t>★ </a:t>
            </a:r>
            <a:r>
              <a:rPr lang="zh-CN" altLang="en-US" b="1">
                <a:latin typeface="微软雅黑" panose="020B0503020204020204" charset="-122"/>
                <a:ea typeface="微软雅黑" panose="020B0503020204020204" charset="-122"/>
              </a:rPr>
              <a:t>map2style</a:t>
            </a:r>
            <a:r>
              <a:rPr lang="en-US" altLang="zh-CN" b="1">
                <a:latin typeface="微软雅黑" panose="020B0503020204020204" charset="-122"/>
                <a:ea typeface="微软雅黑" panose="020B0503020204020204" charset="-122"/>
              </a:rPr>
              <a:t>: </a:t>
            </a:r>
            <a:r>
              <a:rPr lang="zh-CN" altLang="en-US" b="1">
                <a:latin typeface="微软雅黑" panose="020B0503020204020204" charset="-122"/>
                <a:ea typeface="微软雅黑" panose="020B0503020204020204" charset="-122"/>
              </a:rPr>
              <a:t>l fully convolutional network</a:t>
            </a:r>
            <a:endParaRPr lang="zh-CN" altLang="en-US" b="1">
              <a:latin typeface="微软雅黑" panose="020B0503020204020204" charset="-122"/>
              <a:ea typeface="微软雅黑" panose="020B0503020204020204" charset="-122"/>
            </a:endParaRPr>
          </a:p>
        </p:txBody>
      </p:sp>
      <p:pic>
        <p:nvPicPr>
          <p:cNvPr id="9" name="图片 8"/>
          <p:cNvPicPr>
            <a:picLocks noChangeAspect="1"/>
          </p:cNvPicPr>
          <p:nvPr/>
        </p:nvPicPr>
        <p:blipFill>
          <a:blip r:embed="rId3"/>
          <a:stretch>
            <a:fillRect/>
          </a:stretch>
        </p:blipFill>
        <p:spPr>
          <a:xfrm>
            <a:off x="1219200" y="6096000"/>
            <a:ext cx="1992630" cy="280035"/>
          </a:xfrm>
          <a:prstGeom prst="rect">
            <a:avLst/>
          </a:prstGeom>
        </p:spPr>
      </p:pic>
      <p:sp>
        <p:nvSpPr>
          <p:cNvPr id="11" name="文本框 10"/>
          <p:cNvSpPr txBox="1"/>
          <p:nvPr/>
        </p:nvSpPr>
        <p:spPr>
          <a:xfrm>
            <a:off x="304800" y="5705475"/>
            <a:ext cx="5659120" cy="270510"/>
          </a:xfrm>
          <a:prstGeom prst="rect">
            <a:avLst/>
          </a:prstGeom>
          <a:noFill/>
        </p:spPr>
        <p:txBody>
          <a:bodyPr wrap="square" rtlCol="0" anchor="t">
            <a:spAutoFit/>
          </a:bodyPr>
          <a:p>
            <a:r>
              <a:rPr lang="en-US" altLang="zh-CN" b="1">
                <a:latin typeface="微软雅黑" panose="020B0503020204020204" charset="-122"/>
                <a:ea typeface="微软雅黑" panose="020B0503020204020204" charset="-122"/>
                <a:sym typeface="+mn-ea"/>
              </a:rPr>
              <a:t>★ </a:t>
            </a:r>
            <a:r>
              <a:rPr lang="zh-CN" altLang="en-US" b="1">
                <a:latin typeface="微软雅黑" panose="020B0503020204020204" charset="-122"/>
                <a:ea typeface="微软雅黑" panose="020B0503020204020204" charset="-122"/>
                <a:sym typeface="+mn-ea"/>
              </a:rPr>
              <a:t>learn the latent code with respect to the average style</a:t>
            </a:r>
            <a:r>
              <a:rPr lang="en-US" altLang="zh-CN" b="1">
                <a:latin typeface="微软雅黑" panose="020B0503020204020204" charset="-122"/>
                <a:ea typeface="微软雅黑" panose="020B0503020204020204" charset="-122"/>
                <a:sym typeface="+mn-ea"/>
              </a:rPr>
              <a:t> </a:t>
            </a:r>
            <a:r>
              <a:rPr lang="zh-CN" altLang="en-US" b="1">
                <a:latin typeface="微软雅黑" panose="020B0503020204020204" charset="-122"/>
                <a:ea typeface="微软雅黑" panose="020B0503020204020204" charset="-122"/>
                <a:sym typeface="+mn-ea"/>
              </a:rPr>
              <a:t>vector</a:t>
            </a:r>
            <a:endParaRPr lang="zh-CN" altLang="en-US" b="1">
              <a:latin typeface="微软雅黑" panose="020B0503020204020204" charset="-122"/>
              <a:ea typeface="微软雅黑" panose="020B0503020204020204" charset="-122"/>
              <a:sym typeface="+mn-ea"/>
            </a:endParaRPr>
          </a:p>
        </p:txBody>
      </p:sp>
      <p:sp>
        <p:nvSpPr>
          <p:cNvPr id="12" name="文本框 11"/>
          <p:cNvSpPr txBox="1"/>
          <p:nvPr/>
        </p:nvSpPr>
        <p:spPr>
          <a:xfrm>
            <a:off x="5943600" y="4724400"/>
            <a:ext cx="1971040" cy="270510"/>
          </a:xfrm>
          <a:prstGeom prst="rect">
            <a:avLst/>
          </a:prstGeom>
          <a:noFill/>
        </p:spPr>
        <p:txBody>
          <a:bodyPr wrap="square" rtlCol="0" anchor="t">
            <a:spAutoFit/>
          </a:bodyPr>
          <a:p>
            <a:r>
              <a:rPr lang="zh-CN" altLang="en-US" sz="1800" b="1">
                <a:latin typeface="微软雅黑" panose="020B0503020204020204" charset="-122"/>
                <a:ea typeface="微软雅黑" panose="020B0503020204020204" charset="-122"/>
                <a:sym typeface="+mn-ea"/>
              </a:rPr>
              <a:t>★ </a:t>
            </a:r>
            <a:r>
              <a:rPr lang="zh-CN" altLang="en-US" sz="1800" b="1">
                <a:latin typeface="微软雅黑" panose="020B0503020204020204" charset="-122"/>
                <a:ea typeface="微软雅黑" panose="020B0503020204020204" charset="-122"/>
              </a:rPr>
              <a:t>Training Objectives</a:t>
            </a:r>
            <a:endParaRPr lang="zh-CN" altLang="en-US" sz="1800" b="1">
              <a:latin typeface="微软雅黑" panose="020B0503020204020204" charset="-122"/>
              <a:ea typeface="微软雅黑" panose="020B0503020204020204" charset="-122"/>
            </a:endParaRPr>
          </a:p>
        </p:txBody>
      </p:sp>
      <p:pic>
        <p:nvPicPr>
          <p:cNvPr id="13" name="图片 12"/>
          <p:cNvPicPr>
            <a:picLocks noChangeAspect="1"/>
          </p:cNvPicPr>
          <p:nvPr/>
        </p:nvPicPr>
        <p:blipFill>
          <a:blip r:embed="rId4"/>
          <a:stretch>
            <a:fillRect/>
          </a:stretch>
        </p:blipFill>
        <p:spPr>
          <a:xfrm>
            <a:off x="5943600" y="5119370"/>
            <a:ext cx="1727200" cy="257810"/>
          </a:xfrm>
          <a:prstGeom prst="rect">
            <a:avLst/>
          </a:prstGeom>
        </p:spPr>
      </p:pic>
      <p:pic>
        <p:nvPicPr>
          <p:cNvPr id="14" name="图片 13"/>
          <p:cNvPicPr>
            <a:picLocks noChangeAspect="1"/>
          </p:cNvPicPr>
          <p:nvPr/>
        </p:nvPicPr>
        <p:blipFill>
          <a:blip r:embed="rId5"/>
          <a:stretch>
            <a:fillRect/>
          </a:stretch>
        </p:blipFill>
        <p:spPr>
          <a:xfrm>
            <a:off x="6047105" y="5456555"/>
            <a:ext cx="2353310" cy="226695"/>
          </a:xfrm>
          <a:prstGeom prst="rect">
            <a:avLst/>
          </a:prstGeom>
        </p:spPr>
      </p:pic>
      <p:pic>
        <p:nvPicPr>
          <p:cNvPr id="15" name="图片 14"/>
          <p:cNvPicPr>
            <a:picLocks noChangeAspect="1"/>
          </p:cNvPicPr>
          <p:nvPr/>
        </p:nvPicPr>
        <p:blipFill>
          <a:blip r:embed="rId6"/>
          <a:stretch>
            <a:fillRect/>
          </a:stretch>
        </p:blipFill>
        <p:spPr>
          <a:xfrm>
            <a:off x="6044565" y="5782310"/>
            <a:ext cx="1722120" cy="233680"/>
          </a:xfrm>
          <a:prstGeom prst="rect">
            <a:avLst/>
          </a:prstGeom>
        </p:spPr>
      </p:pic>
      <p:pic>
        <p:nvPicPr>
          <p:cNvPr id="16" name="图片 15"/>
          <p:cNvPicPr>
            <a:picLocks noChangeAspect="1"/>
          </p:cNvPicPr>
          <p:nvPr/>
        </p:nvPicPr>
        <p:blipFill>
          <a:blip r:embed="rId7"/>
          <a:stretch>
            <a:fillRect/>
          </a:stretch>
        </p:blipFill>
        <p:spPr>
          <a:xfrm>
            <a:off x="6047105" y="6127750"/>
            <a:ext cx="2411095" cy="234315"/>
          </a:xfrm>
          <a:prstGeom prst="rect">
            <a:avLst/>
          </a:prstGeom>
        </p:spPr>
      </p:pic>
      <p:pic>
        <p:nvPicPr>
          <p:cNvPr id="17" name="图片 16"/>
          <p:cNvPicPr>
            <a:picLocks noChangeAspect="1"/>
          </p:cNvPicPr>
          <p:nvPr/>
        </p:nvPicPr>
        <p:blipFill>
          <a:blip r:embed="rId8"/>
          <a:stretch>
            <a:fillRect/>
          </a:stretch>
        </p:blipFill>
        <p:spPr>
          <a:xfrm>
            <a:off x="5334000" y="6477000"/>
            <a:ext cx="3730625" cy="196850"/>
          </a:xfrm>
          <a:prstGeom prst="rect">
            <a:avLst/>
          </a:prstGeom>
        </p:spPr>
      </p:pic>
      <p:sp>
        <p:nvSpPr>
          <p:cNvPr id="10" name="文本框 9"/>
          <p:cNvSpPr txBox="1"/>
          <p:nvPr/>
        </p:nvSpPr>
        <p:spPr>
          <a:xfrm>
            <a:off x="76200" y="2013585"/>
            <a:ext cx="4572000" cy="270510"/>
          </a:xfrm>
          <a:prstGeom prst="rect">
            <a:avLst/>
          </a:prstGeom>
          <a:noFill/>
        </p:spPr>
        <p:txBody>
          <a:bodyPr wrap="square" rtlCol="0" anchor="t">
            <a:spAutoFit/>
          </a:bodyPr>
          <a:p>
            <a:pPr algn="l"/>
            <a:r>
              <a:rPr lang="en-US" altLang="zh-CN" sz="1800" b="1">
                <a:solidFill>
                  <a:srgbClr val="FF0000"/>
                </a:solidFill>
                <a:latin typeface="微软雅黑" panose="020B0503020204020204" charset="-122"/>
                <a:ea typeface="微软雅黑" panose="020B0503020204020204" charset="-122"/>
                <a:cs typeface="微软雅黑" panose="020B0503020204020204" charset="-122"/>
                <a:sym typeface="+mn-ea"/>
              </a:rPr>
              <a:t>▷ </a:t>
            </a:r>
            <a:r>
              <a:rPr lang="en-US" altLang="zh-CN" sz="1800" b="1">
                <a:solidFill>
                  <a:srgbClr val="FF0000"/>
                </a:solidFill>
                <a:latin typeface="微软雅黑" panose="020B0503020204020204" charset="-122"/>
                <a:ea typeface="微软雅黑" panose="020B0503020204020204" charset="-122"/>
                <a:sym typeface="+mn-ea"/>
              </a:rPr>
              <a:t>Methods</a:t>
            </a:r>
            <a:endParaRPr lang="en-US" altLang="zh-CN" sz="1800" b="1">
              <a:solidFill>
                <a:srgbClr val="FF0000"/>
              </a:solidFill>
              <a:latin typeface="微软雅黑" panose="020B0503020204020204" charset="-122"/>
              <a:ea typeface="微软雅黑" panose="020B0503020204020204" charset="-122"/>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176" name="图片 7175" descr="PPT内页副本1"/>
          <p:cNvPicPr>
            <a:picLocks noChangeAspect="1"/>
          </p:cNvPicPr>
          <p:nvPr/>
        </p:nvPicPr>
        <p:blipFill>
          <a:blip r:embed="rId1"/>
          <a:stretch>
            <a:fillRect/>
          </a:stretch>
        </p:blipFill>
        <p:spPr>
          <a:xfrm>
            <a:off x="0" y="0"/>
            <a:ext cx="9144000" cy="6859588"/>
          </a:xfrm>
          <a:prstGeom prst="rect">
            <a:avLst/>
          </a:prstGeom>
          <a:noFill/>
          <a:ln w="9525">
            <a:noFill/>
          </a:ln>
        </p:spPr>
      </p:pic>
      <p:sp>
        <p:nvSpPr>
          <p:cNvPr id="19" name="矩形 18"/>
          <p:cNvSpPr/>
          <p:nvPr/>
        </p:nvSpPr>
        <p:spPr>
          <a:xfrm>
            <a:off x="375920" y="1533525"/>
            <a:ext cx="4834890" cy="2505075"/>
          </a:xfrm>
          <a:prstGeom prst="rect">
            <a:avLst/>
          </a:prstGeom>
          <a:ln w="19050">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179" name="标题 7178"/>
          <p:cNvSpPr>
            <a:spLocks noGrp="1"/>
          </p:cNvSpPr>
          <p:nvPr>
            <p:ph type="title"/>
          </p:nvPr>
        </p:nvSpPr>
        <p:spPr>
          <a:xfrm>
            <a:off x="457200" y="274638"/>
            <a:ext cx="5029200" cy="563562"/>
          </a:xfrm>
        </p:spPr>
        <p:txBody>
          <a:bodyPr anchor="ctr" anchorCtr="0"/>
          <a:p>
            <a:pPr algn="l"/>
            <a:r>
              <a:rPr lang="en-US" sz="4000" dirty="0">
                <a:latin typeface="微软雅黑" panose="020B0503020204020204" charset="-122"/>
                <a:ea typeface="微软雅黑" panose="020B0503020204020204" charset="-122"/>
              </a:rPr>
              <a:t>Paper1  (3/3)</a:t>
            </a:r>
            <a:endParaRPr lang="en-US" sz="4000" dirty="0">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2"/>
          <a:stretch>
            <a:fillRect/>
          </a:stretch>
        </p:blipFill>
        <p:spPr>
          <a:xfrm>
            <a:off x="457200" y="1600200"/>
            <a:ext cx="4667250" cy="2336165"/>
          </a:xfrm>
          <a:prstGeom prst="rect">
            <a:avLst/>
          </a:prstGeom>
        </p:spPr>
      </p:pic>
      <p:sp>
        <p:nvSpPr>
          <p:cNvPr id="3" name="文本框 2"/>
          <p:cNvSpPr txBox="1"/>
          <p:nvPr/>
        </p:nvSpPr>
        <p:spPr>
          <a:xfrm>
            <a:off x="76200" y="1143000"/>
            <a:ext cx="4572000" cy="270510"/>
          </a:xfrm>
          <a:prstGeom prst="rect">
            <a:avLst/>
          </a:prstGeom>
          <a:noFill/>
        </p:spPr>
        <p:txBody>
          <a:bodyPr wrap="square" rtlCol="0" anchor="t">
            <a:spAutoFit/>
          </a:bodyPr>
          <a:p>
            <a:r>
              <a:rPr lang="zh-CN" altLang="en-US" b="1">
                <a:latin typeface="微软雅黑" panose="020B0503020204020204" charset="-122"/>
                <a:ea typeface="微软雅黑" panose="020B0503020204020204" charset="-122"/>
              </a:rPr>
              <a:t> </a:t>
            </a:r>
            <a:r>
              <a:rPr lang="zh-CN" altLang="en-US" b="1">
                <a:latin typeface="微软雅黑" panose="020B0503020204020204" charset="-122"/>
                <a:ea typeface="微软雅黑" panose="020B0503020204020204" charset="-122"/>
                <a:sym typeface="+mn-ea"/>
              </a:rPr>
              <a:t>★ </a:t>
            </a:r>
            <a:r>
              <a:rPr lang="zh-CN" altLang="en-US" b="1">
                <a:latin typeface="微软雅黑" panose="020B0503020204020204" charset="-122"/>
                <a:ea typeface="微软雅黑" panose="020B0503020204020204" charset="-122"/>
              </a:rPr>
              <a:t>Style-mixing for multi-modal generation</a:t>
            </a:r>
            <a:endParaRPr lang="zh-CN" altLang="en-US" b="1">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3"/>
          <a:stretch>
            <a:fillRect/>
          </a:stretch>
        </p:blipFill>
        <p:spPr>
          <a:xfrm>
            <a:off x="304800" y="4267200"/>
            <a:ext cx="4600575" cy="2321560"/>
          </a:xfrm>
          <a:prstGeom prst="rect">
            <a:avLst/>
          </a:prstGeom>
        </p:spPr>
      </p:pic>
      <p:pic>
        <p:nvPicPr>
          <p:cNvPr id="5" name="图片 4"/>
          <p:cNvPicPr>
            <a:picLocks noChangeAspect="1"/>
          </p:cNvPicPr>
          <p:nvPr/>
        </p:nvPicPr>
        <p:blipFill>
          <a:blip r:embed="rId4"/>
          <a:stretch>
            <a:fillRect/>
          </a:stretch>
        </p:blipFill>
        <p:spPr>
          <a:xfrm>
            <a:off x="5410200" y="1828800"/>
            <a:ext cx="3596005" cy="1750695"/>
          </a:xfrm>
          <a:prstGeom prst="rect">
            <a:avLst/>
          </a:prstGeom>
        </p:spPr>
      </p:pic>
      <p:sp>
        <p:nvSpPr>
          <p:cNvPr id="6" name="文本框 5"/>
          <p:cNvSpPr txBox="1"/>
          <p:nvPr/>
        </p:nvSpPr>
        <p:spPr>
          <a:xfrm>
            <a:off x="5410200" y="1295400"/>
            <a:ext cx="2082165" cy="270510"/>
          </a:xfrm>
          <a:prstGeom prst="rect">
            <a:avLst/>
          </a:prstGeom>
          <a:noFill/>
        </p:spPr>
        <p:txBody>
          <a:bodyPr wrap="square" rtlCol="0" anchor="t">
            <a:spAutoFit/>
          </a:bodyPr>
          <a:p>
            <a:r>
              <a:rPr lang="en-US" altLang="zh-CN" b="1">
                <a:solidFill>
                  <a:srgbClr val="FF0000"/>
                </a:solidFill>
                <a:latin typeface="微软雅黑" panose="020B0503020204020204" charset="-122"/>
                <a:ea typeface="微软雅黑" panose="020B0503020204020204" charset="-122"/>
                <a:cs typeface="微软雅黑" panose="020B0503020204020204" charset="-122"/>
                <a:sym typeface="+mn-ea"/>
              </a:rPr>
              <a:t>▷ </a:t>
            </a:r>
            <a:r>
              <a:rPr lang="en-US" altLang="zh-CN" b="1">
                <a:solidFill>
                  <a:srgbClr val="FF0000"/>
                </a:solidFill>
                <a:latin typeface="微软雅黑" panose="020B0503020204020204" charset="-122"/>
                <a:ea typeface="微软雅黑" panose="020B0503020204020204" charset="-122"/>
                <a:sym typeface="+mn-ea"/>
              </a:rPr>
              <a:t>Main Experiments</a:t>
            </a:r>
            <a:endParaRPr lang="en-US" altLang="zh-CN" b="1">
              <a:solidFill>
                <a:srgbClr val="FF0000"/>
              </a:solidFill>
              <a:latin typeface="微软雅黑" panose="020B0503020204020204" charset="-122"/>
              <a:ea typeface="微软雅黑" panose="020B0503020204020204" charset="-122"/>
              <a:sym typeface="+mn-ea"/>
            </a:endParaRPr>
          </a:p>
        </p:txBody>
      </p:sp>
      <p:pic>
        <p:nvPicPr>
          <p:cNvPr id="8" name="图片 7"/>
          <p:cNvPicPr>
            <a:picLocks noChangeAspect="1"/>
          </p:cNvPicPr>
          <p:nvPr/>
        </p:nvPicPr>
        <p:blipFill>
          <a:blip r:embed="rId5"/>
          <a:stretch>
            <a:fillRect/>
          </a:stretch>
        </p:blipFill>
        <p:spPr>
          <a:xfrm>
            <a:off x="5486400" y="3936365"/>
            <a:ext cx="3235960" cy="271335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176" name="图片 7175" descr="PPT内页副本1"/>
          <p:cNvPicPr>
            <a:picLocks noChangeAspect="1"/>
          </p:cNvPicPr>
          <p:nvPr/>
        </p:nvPicPr>
        <p:blipFill>
          <a:blip r:embed="rId1"/>
          <a:stretch>
            <a:fillRect/>
          </a:stretch>
        </p:blipFill>
        <p:spPr>
          <a:xfrm>
            <a:off x="0" y="0"/>
            <a:ext cx="9144000" cy="6859588"/>
          </a:xfrm>
          <a:prstGeom prst="rect">
            <a:avLst/>
          </a:prstGeom>
          <a:noFill/>
          <a:ln w="9525">
            <a:noFill/>
          </a:ln>
        </p:spPr>
      </p:pic>
      <p:sp>
        <p:nvSpPr>
          <p:cNvPr id="7179" name="标题 7178"/>
          <p:cNvSpPr>
            <a:spLocks noGrp="1"/>
          </p:cNvSpPr>
          <p:nvPr>
            <p:ph type="title"/>
          </p:nvPr>
        </p:nvSpPr>
        <p:spPr>
          <a:xfrm>
            <a:off x="457200" y="274638"/>
            <a:ext cx="5029200" cy="563562"/>
          </a:xfrm>
        </p:spPr>
        <p:txBody>
          <a:bodyPr anchor="ctr" anchorCtr="0"/>
          <a:p>
            <a:pPr algn="l"/>
            <a:r>
              <a:rPr lang="en-US" sz="4000" dirty="0">
                <a:latin typeface="微软雅黑" panose="020B0503020204020204" charset="-122"/>
                <a:ea typeface="微软雅黑" panose="020B0503020204020204" charset="-122"/>
              </a:rPr>
              <a:t>Paper2  (1/3)</a:t>
            </a:r>
            <a:endParaRPr lang="en-US" sz="4000" dirty="0">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2"/>
          <a:stretch>
            <a:fillRect/>
          </a:stretch>
        </p:blipFill>
        <p:spPr>
          <a:xfrm>
            <a:off x="990600" y="1219200"/>
            <a:ext cx="6306185" cy="1532255"/>
          </a:xfrm>
          <a:prstGeom prst="rect">
            <a:avLst/>
          </a:prstGeom>
        </p:spPr>
      </p:pic>
      <p:pic>
        <p:nvPicPr>
          <p:cNvPr id="3" name="图片 2"/>
          <p:cNvPicPr>
            <a:picLocks noChangeAspect="1"/>
          </p:cNvPicPr>
          <p:nvPr/>
        </p:nvPicPr>
        <p:blipFill>
          <a:blip r:embed="rId3"/>
          <a:stretch>
            <a:fillRect/>
          </a:stretch>
        </p:blipFill>
        <p:spPr>
          <a:xfrm>
            <a:off x="457200" y="2971800"/>
            <a:ext cx="8496935" cy="3561715"/>
          </a:xfrm>
          <a:prstGeom prst="rect">
            <a:avLst/>
          </a:prstGeom>
        </p:spPr>
      </p:pic>
      <p:sp>
        <p:nvSpPr>
          <p:cNvPr id="4" name="文本框 3"/>
          <p:cNvSpPr txBox="1"/>
          <p:nvPr/>
        </p:nvSpPr>
        <p:spPr>
          <a:xfrm>
            <a:off x="7620000" y="1371600"/>
            <a:ext cx="1082040" cy="270510"/>
          </a:xfrm>
          <a:prstGeom prst="rect">
            <a:avLst/>
          </a:prstGeom>
          <a:noFill/>
        </p:spPr>
        <p:txBody>
          <a:bodyPr wrap="square" rtlCol="0" anchor="t">
            <a:spAutoFit/>
          </a:bodyPr>
          <a:p>
            <a:r>
              <a:rPr lang="en-US" altLang="zh-CN" b="1">
                <a:latin typeface="微软雅黑" panose="020B0503020204020204" charset="-122"/>
                <a:ea typeface="微软雅黑" panose="020B0503020204020204" charset="-122"/>
                <a:sym typeface="+mn-ea"/>
              </a:rPr>
              <a:t>CVPR2022</a:t>
            </a:r>
            <a:endParaRPr lang="en-US" altLang="zh-CN" b="1">
              <a:latin typeface="微软雅黑" panose="020B0503020204020204" charset="-122"/>
              <a:ea typeface="微软雅黑" panose="020B0503020204020204" charset="-122"/>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176" name="图片 7175" descr="PPT内页副本1"/>
          <p:cNvPicPr>
            <a:picLocks noChangeAspect="1"/>
          </p:cNvPicPr>
          <p:nvPr/>
        </p:nvPicPr>
        <p:blipFill>
          <a:blip r:embed="rId1"/>
          <a:stretch>
            <a:fillRect/>
          </a:stretch>
        </p:blipFill>
        <p:spPr>
          <a:xfrm>
            <a:off x="0" y="0"/>
            <a:ext cx="9144000" cy="6859588"/>
          </a:xfrm>
          <a:prstGeom prst="rect">
            <a:avLst/>
          </a:prstGeom>
          <a:noFill/>
          <a:ln w="9525">
            <a:noFill/>
          </a:ln>
        </p:spPr>
      </p:pic>
      <p:sp>
        <p:nvSpPr>
          <p:cNvPr id="7179" name="标题 7178"/>
          <p:cNvSpPr>
            <a:spLocks noGrp="1"/>
          </p:cNvSpPr>
          <p:nvPr>
            <p:ph type="title"/>
          </p:nvPr>
        </p:nvSpPr>
        <p:spPr>
          <a:xfrm>
            <a:off x="457200" y="274638"/>
            <a:ext cx="5029200" cy="563562"/>
          </a:xfrm>
        </p:spPr>
        <p:txBody>
          <a:bodyPr anchor="ctr" anchorCtr="0"/>
          <a:p>
            <a:pPr algn="l"/>
            <a:r>
              <a:rPr lang="en-US" sz="4000" dirty="0">
                <a:latin typeface="微软雅黑" panose="020B0503020204020204" charset="-122"/>
                <a:ea typeface="微软雅黑" panose="020B0503020204020204" charset="-122"/>
              </a:rPr>
              <a:t>Paper2  (2/3)</a:t>
            </a:r>
            <a:endParaRPr lang="en-US" sz="4000" dirty="0">
              <a:latin typeface="微软雅黑" panose="020B0503020204020204" charset="-122"/>
              <a:ea typeface="微软雅黑" panose="020B0503020204020204" charset="-122"/>
            </a:endParaRPr>
          </a:p>
        </p:txBody>
      </p:sp>
      <p:sp>
        <p:nvSpPr>
          <p:cNvPr id="2" name="文本框 1"/>
          <p:cNvSpPr txBox="1"/>
          <p:nvPr/>
        </p:nvSpPr>
        <p:spPr>
          <a:xfrm>
            <a:off x="76200" y="1219200"/>
            <a:ext cx="4572000" cy="270510"/>
          </a:xfrm>
          <a:prstGeom prst="rect">
            <a:avLst/>
          </a:prstGeom>
          <a:noFill/>
        </p:spPr>
        <p:txBody>
          <a:bodyPr wrap="square" rtlCol="0" anchor="t">
            <a:spAutoFit/>
          </a:bodyPr>
          <a:p>
            <a:pPr algn="l"/>
            <a:r>
              <a:rPr lang="en-US" altLang="zh-CN" sz="1800" b="1">
                <a:solidFill>
                  <a:srgbClr val="FF0000"/>
                </a:solidFill>
                <a:latin typeface="微软雅黑" panose="020B0503020204020204" charset="-122"/>
                <a:ea typeface="微软雅黑" panose="020B0503020204020204" charset="-122"/>
                <a:cs typeface="微软雅黑" panose="020B0503020204020204" charset="-122"/>
                <a:sym typeface="+mn-ea"/>
              </a:rPr>
              <a:t>▷ </a:t>
            </a:r>
            <a:r>
              <a:rPr lang="en-US" altLang="zh-CN" sz="1800" b="1">
                <a:solidFill>
                  <a:srgbClr val="FF0000"/>
                </a:solidFill>
                <a:latin typeface="微软雅黑" panose="020B0503020204020204" charset="-122"/>
                <a:ea typeface="微软雅黑" panose="020B0503020204020204" charset="-122"/>
                <a:sym typeface="+mn-ea"/>
              </a:rPr>
              <a:t>Introduction:</a:t>
            </a:r>
            <a:endParaRPr lang="en-US" altLang="zh-CN" sz="1800" b="1">
              <a:solidFill>
                <a:srgbClr val="FF0000"/>
              </a:solidFill>
              <a:latin typeface="微软雅黑" panose="020B0503020204020204" charset="-122"/>
              <a:ea typeface="微软雅黑" panose="020B0503020204020204" charset="-122"/>
              <a:sym typeface="+mn-ea"/>
            </a:endParaRPr>
          </a:p>
        </p:txBody>
      </p:sp>
      <p:sp>
        <p:nvSpPr>
          <p:cNvPr id="4" name="文本框 3"/>
          <p:cNvSpPr txBox="1"/>
          <p:nvPr/>
        </p:nvSpPr>
        <p:spPr>
          <a:xfrm>
            <a:off x="76200" y="1489710"/>
            <a:ext cx="8371840" cy="270510"/>
          </a:xfrm>
          <a:prstGeom prst="rect">
            <a:avLst/>
          </a:prstGeom>
          <a:noFill/>
        </p:spPr>
        <p:txBody>
          <a:bodyPr wrap="square" rtlCol="0" anchor="t">
            <a:spAutoFit/>
          </a:bodyPr>
          <a:p>
            <a:r>
              <a:rPr lang="en-US" b="1">
                <a:latin typeface="微软雅黑" panose="020B0503020204020204" charset="-122"/>
                <a:ea typeface="微软雅黑" panose="020B0503020204020204" charset="-122"/>
              </a:rPr>
              <a:t>N</a:t>
            </a:r>
            <a:r>
              <a:rPr b="1">
                <a:latin typeface="微软雅黑" panose="020B0503020204020204" charset="-122"/>
                <a:ea typeface="微软雅黑" panose="020B0503020204020204" charset="-122"/>
              </a:rPr>
              <a:t>ovel multi-stage style</a:t>
            </a:r>
            <a:r>
              <a:rPr lang="en-US" b="1">
                <a:latin typeface="微软雅黑" panose="020B0503020204020204" charset="-122"/>
                <a:ea typeface="微软雅黑" panose="020B0503020204020204" charset="-122"/>
              </a:rPr>
              <a:t> </a:t>
            </a:r>
            <a:r>
              <a:rPr b="1">
                <a:latin typeface="微软雅黑" panose="020B0503020204020204" charset="-122"/>
                <a:ea typeface="微软雅黑" panose="020B0503020204020204" charset="-122"/>
              </a:rPr>
              <a:t>transformer in W+ space</a:t>
            </a:r>
            <a:endParaRPr b="1">
              <a:latin typeface="微软雅黑" panose="020B0503020204020204" charset="-122"/>
              <a:ea typeface="微软雅黑" panose="020B0503020204020204" charset="-122"/>
            </a:endParaRPr>
          </a:p>
        </p:txBody>
      </p:sp>
      <p:sp>
        <p:nvSpPr>
          <p:cNvPr id="3" name="文本框 2"/>
          <p:cNvSpPr txBox="1"/>
          <p:nvPr/>
        </p:nvSpPr>
        <p:spPr>
          <a:xfrm>
            <a:off x="76200" y="1760220"/>
            <a:ext cx="9745980" cy="270510"/>
          </a:xfrm>
          <a:prstGeom prst="rect">
            <a:avLst/>
          </a:prstGeom>
          <a:noFill/>
        </p:spPr>
        <p:txBody>
          <a:bodyPr wrap="square" rtlCol="0" anchor="t">
            <a:spAutoFit/>
          </a:bodyPr>
          <a:p>
            <a:r>
              <a:rPr lang="en-US" altLang="zh-CN" b="1">
                <a:latin typeface="微软雅黑" panose="020B0503020204020204" charset="-122"/>
                <a:ea typeface="微软雅黑" panose="020B0503020204020204" charset="-122"/>
              </a:rPr>
              <a:t>C</a:t>
            </a:r>
            <a:r>
              <a:rPr lang="zh-CN" altLang="en-US" b="1">
                <a:latin typeface="微软雅黑" panose="020B0503020204020204" charset="-122"/>
                <a:ea typeface="微软雅黑" panose="020B0503020204020204" charset="-122"/>
              </a:rPr>
              <a:t>haracterize</a:t>
            </a:r>
            <a:r>
              <a:rPr lang="en-US" altLang="zh-CN" b="1">
                <a:latin typeface="微软雅黑" panose="020B0503020204020204" charset="-122"/>
                <a:ea typeface="微软雅黑" panose="020B0503020204020204" charset="-122"/>
              </a:rPr>
              <a:t> </a:t>
            </a:r>
            <a:r>
              <a:rPr lang="zh-CN" altLang="en-US" b="1">
                <a:latin typeface="微软雅黑" panose="020B0503020204020204" charset="-122"/>
                <a:ea typeface="微软雅黑" panose="020B0503020204020204" charset="-122"/>
              </a:rPr>
              <a:t>image editing into label-based </a:t>
            </a:r>
            <a:r>
              <a:rPr lang="en-US" altLang="zh-CN" b="1">
                <a:latin typeface="微软雅黑" panose="020B0503020204020204" charset="-122"/>
                <a:ea typeface="微软雅黑" panose="020B0503020204020204" charset="-122"/>
              </a:rPr>
              <a:t>&amp; </a:t>
            </a:r>
            <a:r>
              <a:rPr lang="zh-CN" altLang="en-US" b="1">
                <a:latin typeface="微软雅黑" panose="020B0503020204020204" charset="-122"/>
                <a:ea typeface="微软雅黑" panose="020B0503020204020204" charset="-122"/>
              </a:rPr>
              <a:t>reference</a:t>
            </a:r>
            <a:r>
              <a:rPr lang="en-US" altLang="zh-CN" b="1">
                <a:latin typeface="微软雅黑" panose="020B0503020204020204" charset="-122"/>
                <a:ea typeface="微软雅黑" panose="020B0503020204020204" charset="-122"/>
              </a:rPr>
              <a:t>-</a:t>
            </a:r>
            <a:r>
              <a:rPr lang="zh-CN" altLang="en-US" b="1">
                <a:latin typeface="微软雅黑" panose="020B0503020204020204" charset="-122"/>
                <a:ea typeface="微软雅黑" panose="020B0503020204020204" charset="-122"/>
              </a:rPr>
              <a:t>based</a:t>
            </a:r>
            <a:r>
              <a:rPr lang="en-US" altLang="zh-CN" b="1">
                <a:latin typeface="微软雅黑" panose="020B0503020204020204" charset="-122"/>
                <a:ea typeface="微软雅黑" panose="020B0503020204020204" charset="-122"/>
              </a:rPr>
              <a:t>, use non-linear latent classifier &amp; attention respectively</a:t>
            </a:r>
            <a:endParaRPr lang="en-US" altLang="zh-CN" b="1">
              <a:latin typeface="微软雅黑" panose="020B0503020204020204" charset="-122"/>
              <a:ea typeface="微软雅黑" panose="020B0503020204020204" charset="-122"/>
            </a:endParaRPr>
          </a:p>
        </p:txBody>
      </p:sp>
      <p:pic>
        <p:nvPicPr>
          <p:cNvPr id="5" name="图片 4"/>
          <p:cNvPicPr>
            <a:picLocks noChangeAspect="1"/>
          </p:cNvPicPr>
          <p:nvPr/>
        </p:nvPicPr>
        <p:blipFill>
          <a:blip r:embed="rId2"/>
          <a:stretch>
            <a:fillRect/>
          </a:stretch>
        </p:blipFill>
        <p:spPr>
          <a:xfrm>
            <a:off x="1362075" y="2313940"/>
            <a:ext cx="6548120" cy="3033395"/>
          </a:xfrm>
          <a:prstGeom prst="rect">
            <a:avLst/>
          </a:prstGeom>
        </p:spPr>
      </p:pic>
      <p:sp>
        <p:nvSpPr>
          <p:cNvPr id="6" name="文本框 5"/>
          <p:cNvSpPr txBox="1"/>
          <p:nvPr/>
        </p:nvSpPr>
        <p:spPr>
          <a:xfrm>
            <a:off x="152400" y="5410200"/>
            <a:ext cx="4841875" cy="629920"/>
          </a:xfrm>
          <a:prstGeom prst="rect">
            <a:avLst/>
          </a:prstGeom>
          <a:noFill/>
        </p:spPr>
        <p:txBody>
          <a:bodyPr wrap="square" rtlCol="0" anchor="t">
            <a:spAutoFit/>
          </a:bodyPr>
          <a:p>
            <a:r>
              <a:rPr lang="en-US" altLang="zh-CN" b="1">
                <a:latin typeface="微软雅黑" panose="020B0503020204020204" charset="-122"/>
                <a:ea typeface="微软雅黑" panose="020B0503020204020204" charset="-122"/>
                <a:sym typeface="+mn-ea"/>
              </a:rPr>
              <a:t>★ </a:t>
            </a:r>
            <a:r>
              <a:rPr lang="en-US" altLang="zh-CN" b="1">
                <a:latin typeface="微软雅黑" panose="020B0503020204020204" charset="-122"/>
                <a:ea typeface="微软雅黑" panose="020B0503020204020204" charset="-122"/>
              </a:rPr>
              <a:t>P</a:t>
            </a:r>
            <a:r>
              <a:rPr lang="zh-CN" altLang="en-US" b="1">
                <a:latin typeface="微软雅黑" panose="020B0503020204020204" charset="-122"/>
                <a:ea typeface="微软雅黑" panose="020B0503020204020204" charset="-122"/>
              </a:rPr>
              <a:t>retrained MLP in StyleGAN</a:t>
            </a:r>
            <a:r>
              <a:rPr lang="en-US" altLang="zh-CN" b="1">
                <a:latin typeface="微软雅黑" panose="020B0503020204020204" charset="-122"/>
                <a:ea typeface="微软雅黑" panose="020B0503020204020204" charset="-122"/>
              </a:rPr>
              <a:t> and Finetune: from Z to W</a:t>
            </a:r>
            <a:endParaRPr lang="en-US" altLang="zh-CN" b="1">
              <a:latin typeface="微软雅黑" panose="020B0503020204020204" charset="-122"/>
              <a:ea typeface="微软雅黑" panose="020B0503020204020204" charset="-122"/>
            </a:endParaRPr>
          </a:p>
          <a:p>
            <a:endParaRPr lang="en-US" altLang="zh-CN" b="1">
              <a:latin typeface="微软雅黑" panose="020B0503020204020204" charset="-122"/>
              <a:ea typeface="微软雅黑" panose="020B0503020204020204" charset="-122"/>
            </a:endParaRPr>
          </a:p>
          <a:p>
            <a:r>
              <a:rPr lang="en-US" altLang="zh-CN" b="1">
                <a:latin typeface="微软雅黑" panose="020B0503020204020204" charset="-122"/>
                <a:ea typeface="微软雅黑" panose="020B0503020204020204" charset="-122"/>
                <a:sym typeface="+mn-ea"/>
              </a:rPr>
              <a:t>★ </a:t>
            </a:r>
            <a:r>
              <a:rPr lang="en-US" altLang="zh-CN" b="1">
                <a:latin typeface="微软雅黑" panose="020B0503020204020204" charset="-122"/>
                <a:ea typeface="微软雅黑" panose="020B0503020204020204" charset="-122"/>
              </a:rPr>
              <a:t>Multi-Head Self-Attention &amp; Multi-Head Cross-Attention</a:t>
            </a:r>
            <a:endParaRPr lang="en-US" altLang="zh-CN" b="1">
              <a:latin typeface="微软雅黑" panose="020B0503020204020204" charset="-122"/>
              <a:ea typeface="微软雅黑" panose="020B0503020204020204" charset="-122"/>
            </a:endParaRPr>
          </a:p>
        </p:txBody>
      </p:sp>
      <p:sp>
        <p:nvSpPr>
          <p:cNvPr id="12" name="文本框 11"/>
          <p:cNvSpPr txBox="1"/>
          <p:nvPr/>
        </p:nvSpPr>
        <p:spPr>
          <a:xfrm>
            <a:off x="152400" y="6172200"/>
            <a:ext cx="4051300" cy="450215"/>
          </a:xfrm>
          <a:prstGeom prst="rect">
            <a:avLst/>
          </a:prstGeom>
          <a:noFill/>
        </p:spPr>
        <p:txBody>
          <a:bodyPr wrap="square" rtlCol="0" anchor="t">
            <a:spAutoFit/>
          </a:bodyPr>
          <a:p>
            <a:r>
              <a:rPr lang="en-US" altLang="zh-CN" b="1">
                <a:latin typeface="微软雅黑" panose="020B0503020204020204" charset="-122"/>
                <a:ea typeface="微软雅黑" panose="020B0503020204020204" charset="-122"/>
                <a:sym typeface="+mn-ea"/>
              </a:rPr>
              <a:t>★ </a:t>
            </a:r>
            <a:r>
              <a:rPr lang="zh-CN" altLang="en-US" b="1">
                <a:latin typeface="微软雅黑" panose="020B0503020204020204" charset="-122"/>
                <a:ea typeface="微软雅黑" panose="020B0503020204020204" charset="-122"/>
              </a:rPr>
              <a:t>Training Objectives</a:t>
            </a:r>
            <a:r>
              <a:rPr lang="en-US" altLang="zh-CN" b="1">
                <a:latin typeface="微软雅黑" panose="020B0503020204020204" charset="-122"/>
                <a:ea typeface="微软雅黑" panose="020B0503020204020204" charset="-122"/>
              </a:rPr>
              <a:t>, </a:t>
            </a:r>
            <a:r>
              <a:rPr lang="en-US" altLang="zh-CN" b="1">
                <a:latin typeface="微软雅黑" panose="020B0503020204020204" charset="-122"/>
                <a:ea typeface="微软雅黑" panose="020B0503020204020204" charset="-122"/>
                <a:sym typeface="+mn-ea"/>
              </a:rPr>
              <a:t>the same as pSp:</a:t>
            </a:r>
            <a:endParaRPr lang="en-US" altLang="zh-CN" b="1">
              <a:latin typeface="微软雅黑" panose="020B0503020204020204" charset="-122"/>
              <a:ea typeface="微软雅黑" panose="020B0503020204020204" charset="-122"/>
            </a:endParaRPr>
          </a:p>
          <a:p>
            <a:endParaRPr lang="en-US" altLang="zh-CN" b="1">
              <a:latin typeface="微软雅黑" panose="020B0503020204020204" charset="-122"/>
              <a:ea typeface="微软雅黑" panose="020B0503020204020204" charset="-122"/>
            </a:endParaRPr>
          </a:p>
        </p:txBody>
      </p:sp>
      <p:pic>
        <p:nvPicPr>
          <p:cNvPr id="17" name="图片 16"/>
          <p:cNvPicPr>
            <a:picLocks noChangeAspect="1"/>
          </p:cNvPicPr>
          <p:nvPr/>
        </p:nvPicPr>
        <p:blipFill>
          <a:blip r:embed="rId3"/>
          <a:stretch>
            <a:fillRect/>
          </a:stretch>
        </p:blipFill>
        <p:spPr>
          <a:xfrm>
            <a:off x="3505200" y="6248400"/>
            <a:ext cx="4784725" cy="252730"/>
          </a:xfrm>
          <a:prstGeom prst="rect">
            <a:avLst/>
          </a:prstGeom>
        </p:spPr>
      </p:pic>
      <p:sp>
        <p:nvSpPr>
          <p:cNvPr id="10" name="文本框 9"/>
          <p:cNvSpPr txBox="1"/>
          <p:nvPr/>
        </p:nvSpPr>
        <p:spPr>
          <a:xfrm>
            <a:off x="76200" y="2133600"/>
            <a:ext cx="4572000" cy="270510"/>
          </a:xfrm>
          <a:prstGeom prst="rect">
            <a:avLst/>
          </a:prstGeom>
          <a:noFill/>
        </p:spPr>
        <p:txBody>
          <a:bodyPr wrap="square" rtlCol="0" anchor="t">
            <a:spAutoFit/>
          </a:bodyPr>
          <a:p>
            <a:pPr algn="l"/>
            <a:r>
              <a:rPr lang="en-US" altLang="zh-CN" sz="1800" b="1">
                <a:solidFill>
                  <a:srgbClr val="FF0000"/>
                </a:solidFill>
                <a:latin typeface="微软雅黑" panose="020B0503020204020204" charset="-122"/>
                <a:ea typeface="微软雅黑" panose="020B0503020204020204" charset="-122"/>
                <a:cs typeface="微软雅黑" panose="020B0503020204020204" charset="-122"/>
                <a:sym typeface="+mn-ea"/>
              </a:rPr>
              <a:t>▷ </a:t>
            </a:r>
            <a:r>
              <a:rPr lang="en-US" altLang="zh-CN" sz="1800" b="1">
                <a:solidFill>
                  <a:srgbClr val="FF0000"/>
                </a:solidFill>
                <a:latin typeface="微软雅黑" panose="020B0503020204020204" charset="-122"/>
                <a:ea typeface="微软雅黑" panose="020B0503020204020204" charset="-122"/>
                <a:sym typeface="+mn-ea"/>
              </a:rPr>
              <a:t>Methods</a:t>
            </a:r>
            <a:endParaRPr lang="en-US" altLang="zh-CN" sz="1800" b="1">
              <a:solidFill>
                <a:srgbClr val="FF0000"/>
              </a:solidFill>
              <a:latin typeface="微软雅黑" panose="020B0503020204020204" charset="-122"/>
              <a:ea typeface="微软雅黑" panose="020B0503020204020204" charset="-122"/>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176" name="图片 7175" descr="PPT内页副本1"/>
          <p:cNvPicPr>
            <a:picLocks noChangeAspect="1"/>
          </p:cNvPicPr>
          <p:nvPr/>
        </p:nvPicPr>
        <p:blipFill>
          <a:blip r:embed="rId1"/>
          <a:stretch>
            <a:fillRect/>
          </a:stretch>
        </p:blipFill>
        <p:spPr>
          <a:xfrm>
            <a:off x="0" y="0"/>
            <a:ext cx="9144000" cy="6859588"/>
          </a:xfrm>
          <a:prstGeom prst="rect">
            <a:avLst/>
          </a:prstGeom>
          <a:noFill/>
          <a:ln w="9525">
            <a:noFill/>
          </a:ln>
        </p:spPr>
      </p:pic>
      <p:sp>
        <p:nvSpPr>
          <p:cNvPr id="7179" name="标题 7178"/>
          <p:cNvSpPr>
            <a:spLocks noGrp="1"/>
          </p:cNvSpPr>
          <p:nvPr>
            <p:ph type="title"/>
          </p:nvPr>
        </p:nvSpPr>
        <p:spPr>
          <a:xfrm>
            <a:off x="457200" y="274638"/>
            <a:ext cx="5029200" cy="563562"/>
          </a:xfrm>
        </p:spPr>
        <p:txBody>
          <a:bodyPr anchor="ctr" anchorCtr="0"/>
          <a:p>
            <a:pPr algn="l"/>
            <a:r>
              <a:rPr lang="en-US" sz="4000" dirty="0">
                <a:latin typeface="微软雅黑" panose="020B0503020204020204" charset="-122"/>
                <a:ea typeface="微软雅黑" panose="020B0503020204020204" charset="-122"/>
              </a:rPr>
              <a:t>Paper2  (3/3)</a:t>
            </a:r>
            <a:endParaRPr lang="en-US" sz="4000" dirty="0">
              <a:latin typeface="微软雅黑" panose="020B0503020204020204" charset="-122"/>
              <a:ea typeface="微软雅黑" panose="020B0503020204020204" charset="-122"/>
            </a:endParaRPr>
          </a:p>
        </p:txBody>
      </p:sp>
      <p:sp>
        <p:nvSpPr>
          <p:cNvPr id="10" name="文本框 9"/>
          <p:cNvSpPr txBox="1"/>
          <p:nvPr/>
        </p:nvSpPr>
        <p:spPr>
          <a:xfrm>
            <a:off x="76200" y="1143000"/>
            <a:ext cx="4572000" cy="270510"/>
          </a:xfrm>
          <a:prstGeom prst="rect">
            <a:avLst/>
          </a:prstGeom>
          <a:noFill/>
        </p:spPr>
        <p:txBody>
          <a:bodyPr wrap="square" rtlCol="0" anchor="t">
            <a:spAutoFit/>
          </a:bodyPr>
          <a:p>
            <a:pPr algn="l"/>
            <a:r>
              <a:rPr lang="en-US" altLang="zh-CN" sz="1800" b="1">
                <a:solidFill>
                  <a:srgbClr val="FF0000"/>
                </a:solidFill>
                <a:latin typeface="微软雅黑" panose="020B0503020204020204" charset="-122"/>
                <a:ea typeface="微软雅黑" panose="020B0503020204020204" charset="-122"/>
                <a:cs typeface="微软雅黑" panose="020B0503020204020204" charset="-122"/>
                <a:sym typeface="+mn-ea"/>
              </a:rPr>
              <a:t>▷ </a:t>
            </a:r>
            <a:r>
              <a:rPr lang="en-US" altLang="zh-CN" sz="1800" b="1">
                <a:solidFill>
                  <a:srgbClr val="FF0000"/>
                </a:solidFill>
                <a:latin typeface="微软雅黑" panose="020B0503020204020204" charset="-122"/>
                <a:ea typeface="微软雅黑" panose="020B0503020204020204" charset="-122"/>
                <a:cs typeface="微软雅黑" panose="020B0503020204020204" charset="-122"/>
                <a:sym typeface="+mn-ea"/>
              </a:rPr>
              <a:t>Image Editing in Style Transformer</a:t>
            </a:r>
            <a:endParaRPr lang="en-US" altLang="zh-CN" sz="1800" b="1">
              <a:solidFill>
                <a:srgbClr val="FF0000"/>
              </a:solidFill>
              <a:latin typeface="微软雅黑" panose="020B0503020204020204" charset="-122"/>
              <a:ea typeface="微软雅黑" panose="020B0503020204020204" charset="-122"/>
              <a:cs typeface="微软雅黑" panose="020B0503020204020204" charset="-122"/>
              <a:sym typeface="+mn-ea"/>
            </a:endParaRPr>
          </a:p>
        </p:txBody>
      </p:sp>
      <p:pic>
        <p:nvPicPr>
          <p:cNvPr id="2" name="图片 1"/>
          <p:cNvPicPr>
            <a:picLocks noChangeAspect="1"/>
          </p:cNvPicPr>
          <p:nvPr/>
        </p:nvPicPr>
        <p:blipFill>
          <a:blip r:embed="rId2"/>
          <a:stretch>
            <a:fillRect/>
          </a:stretch>
        </p:blipFill>
        <p:spPr>
          <a:xfrm>
            <a:off x="280035" y="1718310"/>
            <a:ext cx="3054985" cy="3510280"/>
          </a:xfrm>
          <a:prstGeom prst="rect">
            <a:avLst/>
          </a:prstGeom>
        </p:spPr>
      </p:pic>
      <p:sp>
        <p:nvSpPr>
          <p:cNvPr id="3" name="文本框 2"/>
          <p:cNvSpPr txBox="1"/>
          <p:nvPr/>
        </p:nvSpPr>
        <p:spPr>
          <a:xfrm>
            <a:off x="3407410" y="1170305"/>
            <a:ext cx="4572000" cy="270510"/>
          </a:xfrm>
          <a:prstGeom prst="rect">
            <a:avLst/>
          </a:prstGeom>
          <a:noFill/>
        </p:spPr>
        <p:txBody>
          <a:bodyPr wrap="square" rtlCol="0" anchor="t">
            <a:spAutoFit/>
          </a:bodyPr>
          <a:p>
            <a:r>
              <a:rPr lang="en-US" altLang="zh-CN" b="1">
                <a:latin typeface="微软雅黑" panose="020B0503020204020204" charset="-122"/>
                <a:ea typeface="微软雅黑" panose="020B0503020204020204" charset="-122"/>
                <a:sym typeface="+mn-ea"/>
              </a:rPr>
              <a:t>★ </a:t>
            </a:r>
            <a:r>
              <a:rPr lang="zh-CN" altLang="en-US" b="1">
                <a:latin typeface="微软雅黑" panose="020B0503020204020204" charset="-122"/>
                <a:ea typeface="微软雅黑" panose="020B0503020204020204" charset="-122"/>
              </a:rPr>
              <a:t>Reference-based Editing</a:t>
            </a:r>
            <a:endParaRPr lang="zh-CN" altLang="en-US" b="1">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3"/>
          <a:stretch>
            <a:fillRect/>
          </a:stretch>
        </p:blipFill>
        <p:spPr>
          <a:xfrm>
            <a:off x="3733800" y="2036445"/>
            <a:ext cx="3418840" cy="432435"/>
          </a:xfrm>
          <a:prstGeom prst="rect">
            <a:avLst/>
          </a:prstGeom>
        </p:spPr>
      </p:pic>
      <p:sp>
        <p:nvSpPr>
          <p:cNvPr id="6" name="文本框 5"/>
          <p:cNvSpPr txBox="1"/>
          <p:nvPr/>
        </p:nvSpPr>
        <p:spPr>
          <a:xfrm>
            <a:off x="3505835" y="1617345"/>
            <a:ext cx="5812155" cy="270510"/>
          </a:xfrm>
          <a:prstGeom prst="rect">
            <a:avLst/>
          </a:prstGeom>
          <a:noFill/>
        </p:spPr>
        <p:txBody>
          <a:bodyPr wrap="square" rtlCol="0" anchor="t">
            <a:spAutoFit/>
          </a:bodyPr>
          <a:p>
            <a:r>
              <a:rPr lang="zh-CN" altLang="en-US" b="1">
                <a:latin typeface="微软雅黑" panose="020B0503020204020204" charset="-122"/>
                <a:ea typeface="微软雅黑" panose="020B0503020204020204" charset="-122"/>
              </a:rPr>
              <a:t>some local attributes only depend on a single </a:t>
            </a:r>
            <a:r>
              <a:rPr lang="en-US" altLang="zh-CN" b="1">
                <a:latin typeface="微软雅黑" panose="020B0503020204020204" charset="-122"/>
                <a:ea typeface="微软雅黑" panose="020B0503020204020204" charset="-122"/>
              </a:rPr>
              <a:t>W</a:t>
            </a:r>
            <a:r>
              <a:rPr lang="zh-CN" altLang="en-US" b="1">
                <a:latin typeface="微软雅黑" panose="020B0503020204020204" charset="-122"/>
                <a:ea typeface="微软雅黑" panose="020B0503020204020204" charset="-122"/>
              </a:rPr>
              <a:t>n</a:t>
            </a:r>
            <a:r>
              <a:rPr lang="en-US" altLang="zh-CN" b="1">
                <a:latin typeface="微软雅黑" panose="020B0503020204020204" charset="-122"/>
                <a:ea typeface="微软雅黑" panose="020B0503020204020204" charset="-122"/>
              </a:rPr>
              <a:t> </a:t>
            </a:r>
            <a:endParaRPr lang="en-US" altLang="zh-CN" b="1">
              <a:latin typeface="微软雅黑" panose="020B0503020204020204" charset="-122"/>
              <a:ea typeface="微软雅黑" panose="020B0503020204020204" charset="-122"/>
            </a:endParaRPr>
          </a:p>
        </p:txBody>
      </p:sp>
      <p:sp>
        <p:nvSpPr>
          <p:cNvPr id="7" name="文本框 6"/>
          <p:cNvSpPr txBox="1"/>
          <p:nvPr/>
        </p:nvSpPr>
        <p:spPr>
          <a:xfrm>
            <a:off x="3505835" y="2600960"/>
            <a:ext cx="4572000" cy="270510"/>
          </a:xfrm>
          <a:prstGeom prst="rect">
            <a:avLst/>
          </a:prstGeom>
          <a:noFill/>
        </p:spPr>
        <p:txBody>
          <a:bodyPr wrap="square" rtlCol="0" anchor="t">
            <a:spAutoFit/>
          </a:bodyPr>
          <a:p>
            <a:r>
              <a:rPr lang="zh-CN" altLang="en-US" b="1">
                <a:latin typeface="微软雅黑" panose="020B0503020204020204" charset="-122"/>
                <a:ea typeface="微软雅黑" panose="020B0503020204020204" charset="-122"/>
              </a:rPr>
              <a:t>Loss designs</a:t>
            </a:r>
            <a:endParaRPr lang="zh-CN" altLang="en-US" b="1">
              <a:latin typeface="微软雅黑" panose="020B0503020204020204" charset="-122"/>
              <a:ea typeface="微软雅黑" panose="020B0503020204020204" charset="-122"/>
            </a:endParaRPr>
          </a:p>
        </p:txBody>
      </p:sp>
      <p:pic>
        <p:nvPicPr>
          <p:cNvPr id="8" name="图片 7"/>
          <p:cNvPicPr>
            <a:picLocks noChangeAspect="1"/>
          </p:cNvPicPr>
          <p:nvPr/>
        </p:nvPicPr>
        <p:blipFill>
          <a:blip r:embed="rId4"/>
          <a:stretch>
            <a:fillRect/>
          </a:stretch>
        </p:blipFill>
        <p:spPr>
          <a:xfrm>
            <a:off x="3657600" y="3037205"/>
            <a:ext cx="2143125" cy="267335"/>
          </a:xfrm>
          <a:prstGeom prst="rect">
            <a:avLst/>
          </a:prstGeom>
        </p:spPr>
      </p:pic>
      <p:pic>
        <p:nvPicPr>
          <p:cNvPr id="9" name="图片 8"/>
          <p:cNvPicPr>
            <a:picLocks noChangeAspect="1"/>
          </p:cNvPicPr>
          <p:nvPr/>
        </p:nvPicPr>
        <p:blipFill>
          <a:blip r:embed="rId5"/>
          <a:stretch>
            <a:fillRect/>
          </a:stretch>
        </p:blipFill>
        <p:spPr>
          <a:xfrm>
            <a:off x="3733800" y="3438525"/>
            <a:ext cx="2066925" cy="254000"/>
          </a:xfrm>
          <a:prstGeom prst="rect">
            <a:avLst/>
          </a:prstGeom>
        </p:spPr>
      </p:pic>
      <p:pic>
        <p:nvPicPr>
          <p:cNvPr id="11" name="图片 10"/>
          <p:cNvPicPr>
            <a:picLocks noChangeAspect="1"/>
          </p:cNvPicPr>
          <p:nvPr/>
        </p:nvPicPr>
        <p:blipFill>
          <a:blip r:embed="rId6"/>
          <a:stretch>
            <a:fillRect/>
          </a:stretch>
        </p:blipFill>
        <p:spPr>
          <a:xfrm>
            <a:off x="3733800" y="3826510"/>
            <a:ext cx="2105025" cy="201295"/>
          </a:xfrm>
          <a:prstGeom prst="rect">
            <a:avLst/>
          </a:prstGeom>
        </p:spPr>
      </p:pic>
      <p:sp>
        <p:nvSpPr>
          <p:cNvPr id="13" name="文本框 12"/>
          <p:cNvSpPr txBox="1"/>
          <p:nvPr/>
        </p:nvSpPr>
        <p:spPr>
          <a:xfrm>
            <a:off x="4648200" y="2617470"/>
            <a:ext cx="4350385" cy="270510"/>
          </a:xfrm>
          <a:prstGeom prst="rect">
            <a:avLst/>
          </a:prstGeom>
          <a:noFill/>
        </p:spPr>
        <p:txBody>
          <a:bodyPr wrap="square" rtlCol="0" anchor="t">
            <a:spAutoFit/>
          </a:bodyPr>
          <a:p>
            <a:r>
              <a:rPr lang="en-US" altLang="zh-CN" b="1">
                <a:latin typeface="微软雅黑" panose="020B0503020204020204" charset="-122"/>
                <a:ea typeface="微软雅黑" panose="020B0503020204020204" charset="-122"/>
              </a:rPr>
              <a:t>(C</a:t>
            </a:r>
            <a:r>
              <a:rPr lang="en-US" altLang="zh-CN" sz="1400" b="1" baseline="30000">
                <a:latin typeface="微软雅黑" panose="020B0503020204020204" charset="-122"/>
                <a:ea typeface="微软雅黑" panose="020B0503020204020204" charset="-122"/>
              </a:rPr>
              <a:t>k</a:t>
            </a:r>
            <a:r>
              <a:rPr lang="en-US" altLang="zh-CN" b="1">
                <a:latin typeface="微软雅黑" panose="020B0503020204020204" charset="-122"/>
                <a:ea typeface="微软雅黑" panose="020B0503020204020204" charset="-122"/>
              </a:rPr>
              <a:t> :</a:t>
            </a:r>
            <a:r>
              <a:rPr lang="zh-CN" altLang="en-US" b="1">
                <a:latin typeface="微软雅黑" panose="020B0503020204020204" charset="-122"/>
                <a:ea typeface="微软雅黑" panose="020B0503020204020204" charset="-122"/>
              </a:rPr>
              <a:t> the pretrained</a:t>
            </a:r>
            <a:r>
              <a:rPr lang="en-US" altLang="zh-CN" b="1">
                <a:latin typeface="微软雅黑" panose="020B0503020204020204" charset="-122"/>
                <a:ea typeface="微软雅黑" panose="020B0503020204020204" charset="-122"/>
              </a:rPr>
              <a:t> </a:t>
            </a:r>
            <a:r>
              <a:rPr lang="zh-CN" altLang="en-US" b="1">
                <a:latin typeface="微软雅黑" panose="020B0503020204020204" charset="-122"/>
                <a:ea typeface="微软雅黑" panose="020B0503020204020204" charset="-122"/>
              </a:rPr>
              <a:t>latent classifier</a:t>
            </a:r>
            <a:r>
              <a:rPr lang="en-US" altLang="zh-CN" b="1">
                <a:latin typeface="微软雅黑" panose="020B0503020204020204" charset="-122"/>
                <a:ea typeface="微软雅黑" panose="020B0503020204020204" charset="-122"/>
              </a:rPr>
              <a:t> of </a:t>
            </a:r>
            <a:r>
              <a:rPr lang="zh-CN" altLang="en-US" b="1">
                <a:latin typeface="微软雅黑" panose="020B0503020204020204" charset="-122"/>
                <a:ea typeface="微软雅黑" panose="020B0503020204020204" charset="-122"/>
                <a:sym typeface="+mn-ea"/>
              </a:rPr>
              <a:t>kth attribute</a:t>
            </a:r>
            <a:r>
              <a:rPr lang="en-US" altLang="zh-CN" b="1">
                <a:latin typeface="微软雅黑" panose="020B0503020204020204" charset="-122"/>
                <a:ea typeface="微软雅黑" panose="020B0503020204020204" charset="-122"/>
                <a:sym typeface="+mn-ea"/>
              </a:rPr>
              <a:t>)</a:t>
            </a:r>
            <a:endParaRPr lang="en-US" altLang="zh-CN" b="1">
              <a:latin typeface="微软雅黑" panose="020B0503020204020204" charset="-122"/>
              <a:ea typeface="微软雅黑" panose="020B0503020204020204" charset="-122"/>
              <a:sym typeface="+mn-ea"/>
            </a:endParaRPr>
          </a:p>
        </p:txBody>
      </p:sp>
      <p:sp>
        <p:nvSpPr>
          <p:cNvPr id="14" name="文本框 13"/>
          <p:cNvSpPr txBox="1"/>
          <p:nvPr/>
        </p:nvSpPr>
        <p:spPr>
          <a:xfrm>
            <a:off x="5838825" y="3029585"/>
            <a:ext cx="1463040" cy="283845"/>
          </a:xfrm>
          <a:prstGeom prst="rect">
            <a:avLst/>
          </a:prstGeom>
          <a:noFill/>
        </p:spPr>
        <p:txBody>
          <a:bodyPr wrap="square" rtlCol="0" anchor="t">
            <a:noAutofit/>
          </a:bodyPr>
          <a:p>
            <a:r>
              <a:rPr lang="en-US" b="1">
                <a:latin typeface="微软雅黑" panose="020B0503020204020204" charset="-122"/>
                <a:ea typeface="微软雅黑" panose="020B0503020204020204" charset="-122"/>
                <a:sym typeface="+mn-ea"/>
              </a:rPr>
              <a:t>changed</a:t>
            </a:r>
            <a:endParaRPr lang="en-US" b="1">
              <a:latin typeface="微软雅黑" panose="020B0503020204020204" charset="-122"/>
              <a:ea typeface="微软雅黑" panose="020B0503020204020204" charset="-122"/>
              <a:sym typeface="+mn-ea"/>
            </a:endParaRPr>
          </a:p>
        </p:txBody>
      </p:sp>
      <p:sp>
        <p:nvSpPr>
          <p:cNvPr id="15" name="文本框 14"/>
          <p:cNvSpPr txBox="1"/>
          <p:nvPr/>
        </p:nvSpPr>
        <p:spPr>
          <a:xfrm>
            <a:off x="5867400" y="3406775"/>
            <a:ext cx="1463040" cy="283845"/>
          </a:xfrm>
          <a:prstGeom prst="rect">
            <a:avLst/>
          </a:prstGeom>
          <a:noFill/>
        </p:spPr>
        <p:txBody>
          <a:bodyPr wrap="square" rtlCol="0" anchor="t">
            <a:noAutofit/>
          </a:bodyPr>
          <a:p>
            <a:r>
              <a:rPr lang="en-US" b="1">
                <a:latin typeface="微软雅黑" panose="020B0503020204020204" charset="-122"/>
                <a:ea typeface="微软雅黑" panose="020B0503020204020204" charset="-122"/>
                <a:sym typeface="+mn-ea"/>
              </a:rPr>
              <a:t>kept</a:t>
            </a:r>
            <a:endParaRPr lang="en-US" b="1">
              <a:latin typeface="微软雅黑" panose="020B0503020204020204" charset="-122"/>
              <a:ea typeface="微软雅黑" panose="020B0503020204020204" charset="-122"/>
              <a:sym typeface="+mn-ea"/>
            </a:endParaRPr>
          </a:p>
          <a:p>
            <a:endParaRPr lang="en-US" b="1">
              <a:latin typeface="微软雅黑" panose="020B0503020204020204" charset="-122"/>
              <a:ea typeface="微软雅黑" panose="020B0503020204020204" charset="-122"/>
              <a:sym typeface="+mn-ea"/>
            </a:endParaRPr>
          </a:p>
        </p:txBody>
      </p:sp>
      <p:sp>
        <p:nvSpPr>
          <p:cNvPr id="16" name="文本框 15"/>
          <p:cNvSpPr txBox="1"/>
          <p:nvPr/>
        </p:nvSpPr>
        <p:spPr>
          <a:xfrm>
            <a:off x="5867400" y="3744595"/>
            <a:ext cx="1463040" cy="283845"/>
          </a:xfrm>
          <a:prstGeom prst="rect">
            <a:avLst/>
          </a:prstGeom>
          <a:noFill/>
        </p:spPr>
        <p:txBody>
          <a:bodyPr wrap="square" rtlCol="0" anchor="t">
            <a:noAutofit/>
          </a:bodyPr>
          <a:p>
            <a:r>
              <a:rPr lang="en-US" b="1">
                <a:latin typeface="微软雅黑" panose="020B0503020204020204" charset="-122"/>
                <a:ea typeface="微软雅黑" panose="020B0503020204020204" charset="-122"/>
                <a:sym typeface="+mn-ea"/>
              </a:rPr>
              <a:t>small change</a:t>
            </a:r>
            <a:endParaRPr lang="en-US" b="1">
              <a:latin typeface="微软雅黑" panose="020B0503020204020204" charset="-122"/>
              <a:ea typeface="微软雅黑" panose="020B0503020204020204" charset="-122"/>
              <a:sym typeface="+mn-ea"/>
            </a:endParaRPr>
          </a:p>
        </p:txBody>
      </p:sp>
      <p:sp>
        <p:nvSpPr>
          <p:cNvPr id="17" name="文本框 16"/>
          <p:cNvSpPr txBox="1"/>
          <p:nvPr/>
        </p:nvSpPr>
        <p:spPr>
          <a:xfrm>
            <a:off x="3429000" y="4259580"/>
            <a:ext cx="2019300" cy="270510"/>
          </a:xfrm>
          <a:prstGeom prst="rect">
            <a:avLst/>
          </a:prstGeom>
          <a:noFill/>
        </p:spPr>
        <p:txBody>
          <a:bodyPr wrap="square" rtlCol="0" anchor="t">
            <a:spAutoFit/>
          </a:bodyPr>
          <a:p>
            <a:r>
              <a:rPr lang="en-US" altLang="zh-CN" b="1">
                <a:latin typeface="微软雅黑" panose="020B0503020204020204" charset="-122"/>
                <a:ea typeface="微软雅黑" panose="020B0503020204020204" charset="-122"/>
                <a:sym typeface="+mn-ea"/>
              </a:rPr>
              <a:t>★ </a:t>
            </a:r>
            <a:r>
              <a:rPr lang="zh-CN" altLang="en-US" b="1">
                <a:latin typeface="微软雅黑" panose="020B0503020204020204" charset="-122"/>
                <a:ea typeface="微软雅黑" panose="020B0503020204020204" charset="-122"/>
              </a:rPr>
              <a:t>Label-based Editing</a:t>
            </a:r>
            <a:endParaRPr lang="zh-CN" altLang="en-US" b="1">
              <a:latin typeface="微软雅黑" panose="020B0503020204020204" charset="-122"/>
              <a:ea typeface="微软雅黑" panose="020B0503020204020204" charset="-122"/>
            </a:endParaRPr>
          </a:p>
        </p:txBody>
      </p:sp>
      <p:sp>
        <p:nvSpPr>
          <p:cNvPr id="18" name="文本框 17"/>
          <p:cNvSpPr txBox="1"/>
          <p:nvPr/>
        </p:nvSpPr>
        <p:spPr>
          <a:xfrm>
            <a:off x="3505835" y="4628515"/>
            <a:ext cx="4572000" cy="270510"/>
          </a:xfrm>
          <a:prstGeom prst="rect">
            <a:avLst/>
          </a:prstGeom>
          <a:noFill/>
        </p:spPr>
        <p:txBody>
          <a:bodyPr wrap="square" rtlCol="0" anchor="t">
            <a:spAutoFit/>
          </a:bodyPr>
          <a:p>
            <a:r>
              <a:rPr lang="zh-CN" altLang="en-US" b="1">
                <a:latin typeface="微软雅黑" panose="020B0503020204020204" charset="-122"/>
                <a:ea typeface="微软雅黑" panose="020B0503020204020204" charset="-122"/>
              </a:rPr>
              <a:t>encoder-free</a:t>
            </a:r>
            <a:r>
              <a:rPr lang="en-US" altLang="zh-CN" b="1">
                <a:latin typeface="微软雅黑" panose="020B0503020204020204" charset="-122"/>
                <a:ea typeface="微软雅黑" panose="020B0503020204020204" charset="-122"/>
              </a:rPr>
              <a:t>     unique dirction</a:t>
            </a:r>
            <a:endParaRPr lang="en-US" altLang="zh-CN" b="1">
              <a:latin typeface="微软雅黑" panose="020B0503020204020204" charset="-122"/>
              <a:ea typeface="微软雅黑" panose="020B0503020204020204" charset="-122"/>
            </a:endParaRPr>
          </a:p>
        </p:txBody>
      </p:sp>
      <p:pic>
        <p:nvPicPr>
          <p:cNvPr id="19" name="图片 18"/>
          <p:cNvPicPr>
            <a:picLocks noChangeAspect="1"/>
          </p:cNvPicPr>
          <p:nvPr/>
        </p:nvPicPr>
        <p:blipFill>
          <a:blip r:embed="rId7"/>
          <a:srcRect l="76029" t="-17231"/>
          <a:stretch>
            <a:fillRect/>
          </a:stretch>
        </p:blipFill>
        <p:spPr>
          <a:xfrm>
            <a:off x="6140450" y="4667250"/>
            <a:ext cx="351155" cy="241935"/>
          </a:xfrm>
          <a:prstGeom prst="rect">
            <a:avLst/>
          </a:prstGeom>
        </p:spPr>
      </p:pic>
      <p:pic>
        <p:nvPicPr>
          <p:cNvPr id="20" name="图片 19"/>
          <p:cNvPicPr>
            <a:picLocks noChangeAspect="1"/>
          </p:cNvPicPr>
          <p:nvPr/>
        </p:nvPicPr>
        <p:blipFill>
          <a:blip r:embed="rId8"/>
          <a:stretch>
            <a:fillRect/>
          </a:stretch>
        </p:blipFill>
        <p:spPr>
          <a:xfrm>
            <a:off x="5106035" y="4983480"/>
            <a:ext cx="1836420" cy="229870"/>
          </a:xfrm>
          <a:prstGeom prst="rect">
            <a:avLst/>
          </a:prstGeom>
        </p:spPr>
      </p:pic>
      <p:pic>
        <p:nvPicPr>
          <p:cNvPr id="21" name="图片 20"/>
          <p:cNvPicPr>
            <a:picLocks noChangeAspect="1"/>
          </p:cNvPicPr>
          <p:nvPr/>
        </p:nvPicPr>
        <p:blipFill>
          <a:blip r:embed="rId9"/>
          <a:stretch>
            <a:fillRect/>
          </a:stretch>
        </p:blipFill>
        <p:spPr>
          <a:xfrm>
            <a:off x="7087235" y="4998085"/>
            <a:ext cx="1311275" cy="215265"/>
          </a:xfrm>
          <a:prstGeom prst="rect">
            <a:avLst/>
          </a:prstGeom>
        </p:spPr>
      </p:pic>
      <p:sp>
        <p:nvSpPr>
          <p:cNvPr id="22" name="文本框 21"/>
          <p:cNvSpPr txBox="1"/>
          <p:nvPr/>
        </p:nvSpPr>
        <p:spPr>
          <a:xfrm>
            <a:off x="3505835" y="5023485"/>
            <a:ext cx="1127125" cy="270510"/>
          </a:xfrm>
          <a:prstGeom prst="rect">
            <a:avLst/>
          </a:prstGeom>
          <a:noFill/>
        </p:spPr>
        <p:txBody>
          <a:bodyPr wrap="square" rtlCol="0" anchor="t">
            <a:spAutoFit/>
          </a:bodyPr>
          <a:p>
            <a:r>
              <a:rPr lang="zh-CN" altLang="en-US" b="1">
                <a:latin typeface="微软雅黑" panose="020B0503020204020204" charset="-122"/>
                <a:ea typeface="微软雅黑" panose="020B0503020204020204" charset="-122"/>
              </a:rPr>
              <a:t>first-order</a:t>
            </a:r>
            <a:endParaRPr lang="zh-CN" altLang="en-US" b="1">
              <a:latin typeface="微软雅黑" panose="020B0503020204020204" charset="-122"/>
              <a:ea typeface="微软雅黑" panose="020B0503020204020204" charset="-122"/>
            </a:endParaRPr>
          </a:p>
        </p:txBody>
      </p:sp>
      <p:pic>
        <p:nvPicPr>
          <p:cNvPr id="23" name="图片 22"/>
          <p:cNvPicPr>
            <a:picLocks noChangeAspect="1"/>
          </p:cNvPicPr>
          <p:nvPr/>
        </p:nvPicPr>
        <p:blipFill>
          <a:blip r:embed="rId10"/>
          <a:srcRect b="11621"/>
          <a:stretch>
            <a:fillRect/>
          </a:stretch>
        </p:blipFill>
        <p:spPr>
          <a:xfrm>
            <a:off x="5077460" y="5385435"/>
            <a:ext cx="3997325" cy="295275"/>
          </a:xfrm>
          <a:prstGeom prst="rect">
            <a:avLst/>
          </a:prstGeom>
        </p:spPr>
      </p:pic>
      <p:sp>
        <p:nvSpPr>
          <p:cNvPr id="24" name="文本框 23"/>
          <p:cNvSpPr txBox="1"/>
          <p:nvPr/>
        </p:nvSpPr>
        <p:spPr>
          <a:xfrm>
            <a:off x="6782435" y="5715000"/>
            <a:ext cx="2066290" cy="270510"/>
          </a:xfrm>
          <a:prstGeom prst="rect">
            <a:avLst/>
          </a:prstGeom>
          <a:noFill/>
        </p:spPr>
        <p:txBody>
          <a:bodyPr wrap="square" rtlCol="0" anchor="t">
            <a:spAutoFit/>
          </a:bodyPr>
          <a:p>
            <a:r>
              <a:rPr lang="en-US" altLang="zh-CN" b="1">
                <a:latin typeface="微软雅黑" panose="020B0503020204020204" charset="-122"/>
                <a:ea typeface="微软雅黑" panose="020B0503020204020204" charset="-122"/>
              </a:rPr>
              <a:t>(</a:t>
            </a:r>
            <a:r>
              <a:rPr lang="zh-CN" altLang="en-US" b="1">
                <a:latin typeface="微软雅黑" panose="020B0503020204020204" charset="-122"/>
                <a:ea typeface="微软雅黑" panose="020B0503020204020204" charset="-122"/>
                <a:sym typeface="+mn-ea"/>
              </a:rPr>
              <a:t>Hessian matrix</a:t>
            </a:r>
            <a:r>
              <a:rPr lang="en-US" altLang="zh-CN" b="1">
                <a:latin typeface="微软雅黑" panose="020B0503020204020204" charset="-122"/>
                <a:ea typeface="微软雅黑" panose="020B0503020204020204" charset="-122"/>
              </a:rPr>
              <a:t>)</a:t>
            </a:r>
            <a:endParaRPr lang="zh-CN" altLang="en-US" b="1">
              <a:latin typeface="微软雅黑" panose="020B0503020204020204" charset="-122"/>
              <a:ea typeface="微软雅黑" panose="020B0503020204020204" charset="-122"/>
            </a:endParaRPr>
          </a:p>
        </p:txBody>
      </p:sp>
      <p:sp>
        <p:nvSpPr>
          <p:cNvPr id="25" name="文本框 24"/>
          <p:cNvSpPr txBox="1"/>
          <p:nvPr/>
        </p:nvSpPr>
        <p:spPr>
          <a:xfrm>
            <a:off x="3505835" y="5438775"/>
            <a:ext cx="1245870" cy="270510"/>
          </a:xfrm>
          <a:prstGeom prst="rect">
            <a:avLst/>
          </a:prstGeom>
          <a:noFill/>
        </p:spPr>
        <p:txBody>
          <a:bodyPr wrap="square" rtlCol="0" anchor="t">
            <a:spAutoFit/>
          </a:bodyPr>
          <a:p>
            <a:r>
              <a:rPr lang="zh-CN" altLang="en-US" b="1">
                <a:latin typeface="微软雅黑" panose="020B0503020204020204" charset="-122"/>
                <a:ea typeface="微软雅黑" panose="020B0503020204020204" charset="-122"/>
              </a:rPr>
              <a:t>second</a:t>
            </a:r>
            <a:r>
              <a:rPr lang="en-US" altLang="zh-CN" b="1">
                <a:latin typeface="微软雅黑" panose="020B0503020204020204" charset="-122"/>
                <a:ea typeface="微软雅黑" panose="020B0503020204020204" charset="-122"/>
              </a:rPr>
              <a:t>-</a:t>
            </a:r>
            <a:r>
              <a:rPr lang="zh-CN" altLang="en-US" b="1">
                <a:latin typeface="微软雅黑" panose="020B0503020204020204" charset="-122"/>
                <a:ea typeface="微软雅黑" panose="020B0503020204020204" charset="-122"/>
              </a:rPr>
              <a:t>order</a:t>
            </a:r>
            <a:endParaRPr lang="zh-CN" altLang="en-US" b="1">
              <a:latin typeface="微软雅黑" panose="020B0503020204020204" charset="-122"/>
              <a:ea typeface="微软雅黑" panose="020B0503020204020204" charset="-122"/>
            </a:endParaRPr>
          </a:p>
        </p:txBody>
      </p:sp>
      <p:pic>
        <p:nvPicPr>
          <p:cNvPr id="26" name="图片 25"/>
          <p:cNvPicPr>
            <a:picLocks noChangeAspect="1"/>
          </p:cNvPicPr>
          <p:nvPr/>
        </p:nvPicPr>
        <p:blipFill>
          <a:blip r:embed="rId11"/>
          <a:stretch>
            <a:fillRect/>
          </a:stretch>
        </p:blipFill>
        <p:spPr>
          <a:xfrm>
            <a:off x="5097145" y="5800725"/>
            <a:ext cx="626745" cy="175260"/>
          </a:xfrm>
          <a:prstGeom prst="rect">
            <a:avLst/>
          </a:prstGeom>
        </p:spPr>
      </p:pic>
      <p:pic>
        <p:nvPicPr>
          <p:cNvPr id="27" name="图片 26"/>
          <p:cNvPicPr>
            <a:picLocks noChangeAspect="1"/>
          </p:cNvPicPr>
          <p:nvPr/>
        </p:nvPicPr>
        <p:blipFill>
          <a:blip r:embed="rId12"/>
          <a:stretch>
            <a:fillRect/>
          </a:stretch>
        </p:blipFill>
        <p:spPr>
          <a:xfrm>
            <a:off x="5838825" y="5791200"/>
            <a:ext cx="648335" cy="189865"/>
          </a:xfrm>
          <a:prstGeom prst="rect">
            <a:avLst/>
          </a:prstGeom>
        </p:spPr>
      </p:pic>
      <p:sp>
        <p:nvSpPr>
          <p:cNvPr id="28" name="文本框 27"/>
          <p:cNvSpPr txBox="1"/>
          <p:nvPr/>
        </p:nvSpPr>
        <p:spPr>
          <a:xfrm>
            <a:off x="7239000" y="2099945"/>
            <a:ext cx="1524000" cy="270510"/>
          </a:xfrm>
          <a:prstGeom prst="rect">
            <a:avLst/>
          </a:prstGeom>
          <a:noFill/>
        </p:spPr>
        <p:txBody>
          <a:bodyPr wrap="square" rtlCol="0" anchor="t">
            <a:spAutoFit/>
          </a:bodyPr>
          <a:p>
            <a:r>
              <a:rPr lang="en-US" altLang="zh-CN" b="1">
                <a:latin typeface="微软雅黑" panose="020B0503020204020204" charset="-122"/>
                <a:ea typeface="微软雅黑" panose="020B0503020204020204" charset="-122"/>
                <a:sym typeface="+mn-ea"/>
              </a:rPr>
              <a:t>Changed softmax</a:t>
            </a:r>
            <a:endParaRPr lang="en-US" altLang="zh-CN" b="1">
              <a:latin typeface="微软雅黑" panose="020B0503020204020204" charset="-122"/>
              <a:ea typeface="微软雅黑" panose="020B0503020204020204" charset="-122"/>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176" name="图片 7175" descr="PPT内页副本1"/>
          <p:cNvPicPr>
            <a:picLocks noChangeAspect="1"/>
          </p:cNvPicPr>
          <p:nvPr/>
        </p:nvPicPr>
        <p:blipFill>
          <a:blip r:embed="rId1"/>
          <a:stretch>
            <a:fillRect/>
          </a:stretch>
        </p:blipFill>
        <p:spPr>
          <a:xfrm>
            <a:off x="0" y="0"/>
            <a:ext cx="9144000" cy="6859588"/>
          </a:xfrm>
          <a:prstGeom prst="rect">
            <a:avLst/>
          </a:prstGeom>
          <a:noFill/>
          <a:ln w="9525">
            <a:noFill/>
          </a:ln>
        </p:spPr>
      </p:pic>
      <p:sp>
        <p:nvSpPr>
          <p:cNvPr id="7179" name="标题 7178"/>
          <p:cNvSpPr>
            <a:spLocks noGrp="1"/>
          </p:cNvSpPr>
          <p:nvPr>
            <p:ph type="title"/>
          </p:nvPr>
        </p:nvSpPr>
        <p:spPr>
          <a:xfrm>
            <a:off x="457200" y="274638"/>
            <a:ext cx="5029200" cy="563562"/>
          </a:xfrm>
        </p:spPr>
        <p:txBody>
          <a:bodyPr anchor="ctr" anchorCtr="0"/>
          <a:p>
            <a:pPr algn="l"/>
            <a:r>
              <a:rPr lang="en-US" sz="4000" dirty="0">
                <a:latin typeface="微软雅黑" panose="020B0503020204020204" charset="-122"/>
                <a:ea typeface="微软雅黑" panose="020B0503020204020204" charset="-122"/>
              </a:rPr>
              <a:t>Conclusions</a:t>
            </a:r>
            <a:endParaRPr lang="en-US" sz="4000" dirty="0">
              <a:latin typeface="微软雅黑" panose="020B0503020204020204" charset="-122"/>
              <a:ea typeface="微软雅黑" panose="020B0503020204020204" charset="-122"/>
            </a:endParaRPr>
          </a:p>
        </p:txBody>
      </p:sp>
      <p:sp>
        <p:nvSpPr>
          <p:cNvPr id="2" name="文本框 1"/>
          <p:cNvSpPr txBox="1"/>
          <p:nvPr/>
        </p:nvSpPr>
        <p:spPr>
          <a:xfrm>
            <a:off x="152400" y="1371600"/>
            <a:ext cx="8990965" cy="3502660"/>
          </a:xfrm>
          <a:prstGeom prst="rect">
            <a:avLst/>
          </a:prstGeom>
          <a:noFill/>
        </p:spPr>
        <p:txBody>
          <a:bodyPr wrap="square" rtlCol="0" anchor="t">
            <a:spAutoFit/>
          </a:bodyPr>
          <a:p>
            <a:r>
              <a:rPr lang="zh-CN" altLang="en-US" b="1">
                <a:latin typeface="微软雅黑" panose="020B0503020204020204" charset="-122"/>
                <a:ea typeface="微软雅黑" panose="020B0503020204020204" charset="-122"/>
                <a:cs typeface="微软雅黑" panose="020B0503020204020204" charset="-122"/>
                <a:sym typeface="+mn-ea"/>
              </a:rPr>
              <a:t>几点感受：</a:t>
            </a:r>
            <a:endParaRPr lang="en-US" altLang="zh-CN" b="1">
              <a:latin typeface="微软雅黑" panose="020B0503020204020204" charset="-122"/>
              <a:ea typeface="微软雅黑" panose="020B0503020204020204" charset="-122"/>
              <a:cs typeface="微软雅黑" panose="020B0503020204020204" charset="-122"/>
              <a:sym typeface="+mn-ea"/>
            </a:endParaRPr>
          </a:p>
          <a:p>
            <a:endParaRPr lang="en-US" altLang="zh-CN" b="1">
              <a:latin typeface="微软雅黑" panose="020B0503020204020204" charset="-122"/>
              <a:ea typeface="微软雅黑" panose="020B0503020204020204" charset="-122"/>
              <a:cs typeface="微软雅黑" panose="020B0503020204020204" charset="-122"/>
              <a:sym typeface="+mn-ea"/>
            </a:endParaRPr>
          </a:p>
          <a:p>
            <a:endParaRPr lang="en-US" altLang="zh-CN" b="1">
              <a:latin typeface="微软雅黑" panose="020B0503020204020204" charset="-122"/>
              <a:ea typeface="微软雅黑" panose="020B0503020204020204" charset="-122"/>
              <a:cs typeface="微软雅黑" panose="020B0503020204020204" charset="-122"/>
              <a:sym typeface="+mn-ea"/>
            </a:endParaRPr>
          </a:p>
          <a:p>
            <a:r>
              <a:rPr lang="en-US" altLang="zh-CN" b="1">
                <a:latin typeface="微软雅黑" panose="020B0503020204020204" charset="-122"/>
                <a:ea typeface="微软雅黑" panose="020B0503020204020204" charset="-122"/>
                <a:cs typeface="微软雅黑" panose="020B0503020204020204" charset="-122"/>
                <a:sym typeface="+mn-ea"/>
              </a:rPr>
              <a:t>A</a:t>
            </a:r>
            <a:r>
              <a:rPr lang="zh-CN" altLang="en-US" b="1">
                <a:latin typeface="微软雅黑" panose="020B0503020204020204" charset="-122"/>
                <a:ea typeface="微软雅黑" panose="020B0503020204020204" charset="-122"/>
                <a:cs typeface="微软雅黑" panose="020B0503020204020204" charset="-122"/>
                <a:sym typeface="+mn-ea"/>
              </a:rPr>
              <a:t>、</a:t>
            </a:r>
            <a:r>
              <a:rPr lang="en-US" altLang="zh-CN" b="1">
                <a:latin typeface="微软雅黑" panose="020B0503020204020204" charset="-122"/>
                <a:ea typeface="微软雅黑" panose="020B0503020204020204" charset="-122"/>
                <a:cs typeface="微软雅黑" panose="020B0503020204020204" charset="-122"/>
                <a:sym typeface="+mn-ea"/>
              </a:rPr>
              <a:t>StyleGan</a:t>
            </a:r>
            <a:r>
              <a:rPr lang="zh-CN" altLang="en-US" b="1">
                <a:latin typeface="微软雅黑" panose="020B0503020204020204" charset="-122"/>
                <a:ea typeface="微软雅黑" panose="020B0503020204020204" charset="-122"/>
                <a:cs typeface="微软雅黑" panose="020B0503020204020204" charset="-122"/>
                <a:sym typeface="+mn-ea"/>
              </a:rPr>
              <a:t>在</a:t>
            </a:r>
            <a:r>
              <a:rPr lang="en-US" altLang="zh-CN" b="1">
                <a:latin typeface="微软雅黑" panose="020B0503020204020204" charset="-122"/>
                <a:ea typeface="微软雅黑" panose="020B0503020204020204" charset="-122"/>
                <a:cs typeface="微软雅黑" panose="020B0503020204020204" charset="-122"/>
                <a:sym typeface="+mn-ea"/>
              </a:rPr>
              <a:t>Diffusion</a:t>
            </a:r>
            <a:r>
              <a:rPr lang="zh-CN" altLang="en-US" b="1">
                <a:latin typeface="微软雅黑" panose="020B0503020204020204" charset="-122"/>
                <a:ea typeface="微软雅黑" panose="020B0503020204020204" charset="-122"/>
                <a:cs typeface="微软雅黑" panose="020B0503020204020204" charset="-122"/>
                <a:sym typeface="+mn-ea"/>
              </a:rPr>
              <a:t>等流行下依然有活力（高质量的预训练用于</a:t>
            </a:r>
            <a:r>
              <a:rPr lang="en-US" altLang="zh-CN" b="1">
                <a:latin typeface="微软雅黑" panose="020B0503020204020204" charset="-122"/>
                <a:ea typeface="微软雅黑" panose="020B0503020204020204" charset="-122"/>
                <a:cs typeface="微软雅黑" panose="020B0503020204020204" charset="-122"/>
                <a:sym typeface="+mn-ea"/>
              </a:rPr>
              <a:t>Image Editing</a:t>
            </a:r>
            <a:r>
              <a:rPr lang="zh-CN" altLang="en-US" b="1">
                <a:latin typeface="微软雅黑" panose="020B0503020204020204" charset="-122"/>
                <a:ea typeface="微软雅黑" panose="020B0503020204020204" charset="-122"/>
                <a:cs typeface="微软雅黑" panose="020B0503020204020204" charset="-122"/>
                <a:sym typeface="+mn-ea"/>
              </a:rPr>
              <a:t>，</a:t>
            </a:r>
            <a:r>
              <a:rPr lang="en-US" altLang="zh-CN" b="1">
                <a:latin typeface="微软雅黑" panose="020B0503020204020204" charset="-122"/>
                <a:ea typeface="微软雅黑" panose="020B0503020204020204" charset="-122"/>
                <a:cs typeface="微软雅黑" panose="020B0503020204020204" charset="-122"/>
                <a:sym typeface="+mn-ea"/>
              </a:rPr>
              <a:t>StyleGan+CLIP</a:t>
            </a:r>
            <a:r>
              <a:rPr lang="zh-CN" altLang="en-US" b="1">
                <a:latin typeface="微软雅黑" panose="020B0503020204020204" charset="-122"/>
                <a:ea typeface="微软雅黑" panose="020B0503020204020204" charset="-122"/>
                <a:cs typeface="微软雅黑" panose="020B0503020204020204" charset="-122"/>
                <a:sym typeface="+mn-ea"/>
              </a:rPr>
              <a:t>实现语言指导的图像编辑）</a:t>
            </a:r>
            <a:endParaRPr lang="en-US" altLang="zh-CN" b="1">
              <a:latin typeface="微软雅黑" panose="020B0503020204020204" charset="-122"/>
              <a:ea typeface="微软雅黑" panose="020B0503020204020204" charset="-122"/>
              <a:cs typeface="微软雅黑" panose="020B0503020204020204" charset="-122"/>
              <a:sym typeface="+mn-ea"/>
            </a:endParaRPr>
          </a:p>
          <a:p>
            <a:endParaRPr lang="en-US" altLang="zh-CN" b="1">
              <a:latin typeface="微软雅黑" panose="020B0503020204020204" charset="-122"/>
              <a:ea typeface="微软雅黑" panose="020B0503020204020204" charset="-122"/>
              <a:cs typeface="微软雅黑" panose="020B0503020204020204" charset="-122"/>
              <a:sym typeface="+mn-ea"/>
            </a:endParaRPr>
          </a:p>
          <a:p>
            <a:endParaRPr lang="en-US" altLang="zh-CN" b="1">
              <a:latin typeface="微软雅黑" panose="020B0503020204020204" charset="-122"/>
              <a:ea typeface="微软雅黑" panose="020B0503020204020204" charset="-122"/>
              <a:cs typeface="微软雅黑" panose="020B0503020204020204" charset="-122"/>
              <a:sym typeface="+mn-ea"/>
            </a:endParaRPr>
          </a:p>
          <a:p>
            <a:r>
              <a:rPr lang="en-US" altLang="zh-CN" b="1">
                <a:latin typeface="微软雅黑" panose="020B0503020204020204" charset="-122"/>
                <a:ea typeface="微软雅黑" panose="020B0503020204020204" charset="-122"/>
                <a:cs typeface="微软雅黑" panose="020B0503020204020204" charset="-122"/>
                <a:sym typeface="+mn-ea"/>
              </a:rPr>
              <a:t>B</a:t>
            </a:r>
            <a:r>
              <a:rPr lang="zh-CN" altLang="en-US" b="1">
                <a:latin typeface="微软雅黑" panose="020B0503020204020204" charset="-122"/>
                <a:ea typeface="微软雅黑" panose="020B0503020204020204" charset="-122"/>
                <a:cs typeface="微软雅黑" panose="020B0503020204020204" charset="-122"/>
                <a:sym typeface="+mn-ea"/>
              </a:rPr>
              <a:t>、任意属性的</a:t>
            </a:r>
            <a:r>
              <a:rPr lang="en-US" altLang="zh-CN" b="1">
                <a:latin typeface="微软雅黑" panose="020B0503020204020204" charset="-122"/>
                <a:ea typeface="微软雅黑" panose="020B0503020204020204" charset="-122"/>
                <a:cs typeface="微软雅黑" panose="020B0503020204020204" charset="-122"/>
                <a:sym typeface="+mn-ea"/>
              </a:rPr>
              <a:t>Image Editing</a:t>
            </a:r>
            <a:r>
              <a:rPr lang="zh-CN" altLang="en-US" b="1">
                <a:latin typeface="微软雅黑" panose="020B0503020204020204" charset="-122"/>
                <a:ea typeface="微软雅黑" panose="020B0503020204020204" charset="-122"/>
                <a:cs typeface="微软雅黑" panose="020B0503020204020204" charset="-122"/>
                <a:sym typeface="+mn-ea"/>
              </a:rPr>
              <a:t>难度很大，语义上单属性修改的方法还有很大空间</a:t>
            </a:r>
            <a:endParaRPr lang="zh-CN" altLang="en-US" b="1">
              <a:latin typeface="微软雅黑" panose="020B0503020204020204" charset="-122"/>
              <a:ea typeface="微软雅黑" panose="020B0503020204020204" charset="-122"/>
              <a:cs typeface="微软雅黑" panose="020B0503020204020204" charset="-122"/>
              <a:sym typeface="+mn-ea"/>
            </a:endParaRPr>
          </a:p>
          <a:p>
            <a:endParaRPr lang="zh-CN" altLang="en-US" b="1">
              <a:latin typeface="微软雅黑" panose="020B0503020204020204" charset="-122"/>
              <a:ea typeface="微软雅黑" panose="020B0503020204020204" charset="-122"/>
              <a:cs typeface="微软雅黑" panose="020B0503020204020204" charset="-122"/>
              <a:sym typeface="+mn-ea"/>
            </a:endParaRPr>
          </a:p>
          <a:p>
            <a:endParaRPr lang="zh-CN" altLang="en-US" b="1">
              <a:latin typeface="微软雅黑" panose="020B0503020204020204" charset="-122"/>
              <a:ea typeface="微软雅黑" panose="020B0503020204020204" charset="-122"/>
              <a:cs typeface="微软雅黑" panose="020B0503020204020204" charset="-122"/>
              <a:sym typeface="+mn-ea"/>
            </a:endParaRPr>
          </a:p>
          <a:p>
            <a:r>
              <a:rPr lang="en-US" altLang="zh-CN" b="1">
                <a:latin typeface="微软雅黑" panose="020B0503020204020204" charset="-122"/>
                <a:ea typeface="微软雅黑" panose="020B0503020204020204" charset="-122"/>
                <a:cs typeface="微软雅黑" panose="020B0503020204020204" charset="-122"/>
                <a:sym typeface="+mn-ea"/>
              </a:rPr>
              <a:t>C</a:t>
            </a:r>
            <a:r>
              <a:rPr lang="zh-CN" altLang="en-US" b="1">
                <a:latin typeface="微软雅黑" panose="020B0503020204020204" charset="-122"/>
                <a:ea typeface="微软雅黑" panose="020B0503020204020204" charset="-122"/>
                <a:cs typeface="微软雅黑" panose="020B0503020204020204" charset="-122"/>
                <a:sym typeface="+mn-ea"/>
              </a:rPr>
              <a:t>、</a:t>
            </a:r>
            <a:r>
              <a:rPr lang="en-US" altLang="zh-CN" b="1">
                <a:latin typeface="微软雅黑" panose="020B0503020204020204" charset="-122"/>
                <a:ea typeface="微软雅黑" panose="020B0503020204020204" charset="-122"/>
                <a:cs typeface="微软雅黑" panose="020B0503020204020204" charset="-122"/>
                <a:sym typeface="+mn-ea"/>
              </a:rPr>
              <a:t>StyleGAN Inversion</a:t>
            </a:r>
            <a:r>
              <a:rPr lang="zh-CN" altLang="en-US" b="1">
                <a:latin typeface="微软雅黑" panose="020B0503020204020204" charset="-122"/>
                <a:ea typeface="微软雅黑" panose="020B0503020204020204" charset="-122"/>
                <a:cs typeface="微软雅黑" panose="020B0503020204020204" charset="-122"/>
                <a:sym typeface="+mn-ea"/>
              </a:rPr>
              <a:t>效果不佳，只有图像这单个输入，改进方法有限，多为训练方式的改进或模型结构调整</a:t>
            </a:r>
            <a:endParaRPr lang="zh-CN" altLang="en-US" b="1">
              <a:latin typeface="微软雅黑" panose="020B0503020204020204" charset="-122"/>
              <a:ea typeface="微软雅黑" panose="020B0503020204020204" charset="-122"/>
              <a:cs typeface="微软雅黑" panose="020B0503020204020204" charset="-122"/>
              <a:sym typeface="+mn-ea"/>
            </a:endParaRPr>
          </a:p>
          <a:p>
            <a:endParaRPr lang="zh-CN" altLang="en-US" b="1">
              <a:latin typeface="微软雅黑" panose="020B0503020204020204" charset="-122"/>
              <a:ea typeface="微软雅黑" panose="020B0503020204020204" charset="-122"/>
              <a:cs typeface="微软雅黑" panose="020B0503020204020204" charset="-122"/>
              <a:sym typeface="+mn-ea"/>
            </a:endParaRPr>
          </a:p>
          <a:p>
            <a:endParaRPr lang="zh-CN" altLang="en-US" b="1">
              <a:latin typeface="微软雅黑" panose="020B0503020204020204" charset="-122"/>
              <a:ea typeface="微软雅黑" panose="020B0503020204020204" charset="-122"/>
              <a:cs typeface="微软雅黑" panose="020B0503020204020204" charset="-122"/>
              <a:sym typeface="+mn-ea"/>
            </a:endParaRPr>
          </a:p>
          <a:p>
            <a:r>
              <a:rPr lang="en-US" altLang="zh-CN" b="1">
                <a:latin typeface="微软雅黑" panose="020B0503020204020204" charset="-122"/>
                <a:ea typeface="微软雅黑" panose="020B0503020204020204" charset="-122"/>
                <a:cs typeface="微软雅黑" panose="020B0503020204020204" charset="-122"/>
                <a:sym typeface="+mn-ea"/>
              </a:rPr>
              <a:t>D</a:t>
            </a:r>
            <a:r>
              <a:rPr lang="zh-CN" altLang="en-US" b="1">
                <a:latin typeface="微软雅黑" panose="020B0503020204020204" charset="-122"/>
                <a:ea typeface="微软雅黑" panose="020B0503020204020204" charset="-122"/>
                <a:cs typeface="微软雅黑" panose="020B0503020204020204" charset="-122"/>
                <a:sym typeface="+mn-ea"/>
              </a:rPr>
              <a:t>、</a:t>
            </a:r>
            <a:r>
              <a:rPr lang="zh-CN" altLang="en-US" b="1">
                <a:latin typeface="微软雅黑" panose="020B0503020204020204" charset="-122"/>
                <a:ea typeface="微软雅黑" panose="020B0503020204020204" charset="-122"/>
                <a:sym typeface="+mn-ea"/>
              </a:rPr>
              <a:t>Faithfulness</a:t>
            </a:r>
            <a:r>
              <a:rPr lang="en-US" altLang="zh-CN" b="1">
                <a:latin typeface="微软雅黑" panose="020B0503020204020204" charset="-122"/>
                <a:ea typeface="微软雅黑" panose="020B0503020204020204" charset="-122"/>
                <a:sym typeface="+mn-ea"/>
              </a:rPr>
              <a:t> </a:t>
            </a:r>
            <a:r>
              <a:rPr lang="en-US" altLang="zh-CN" b="1">
                <a:latin typeface="微软雅黑" panose="020B0503020204020204" charset="-122"/>
                <a:ea typeface="微软雅黑" panose="020B0503020204020204" charset="-122"/>
                <a:cs typeface="微软雅黑" panose="020B0503020204020204" charset="-122"/>
                <a:sym typeface="+mn-ea"/>
              </a:rPr>
              <a:t>and Editability Tradeoff</a:t>
            </a:r>
            <a:r>
              <a:rPr lang="zh-CN" altLang="en-US" b="1">
                <a:latin typeface="微软雅黑" panose="020B0503020204020204" charset="-122"/>
                <a:ea typeface="微软雅黑" panose="020B0503020204020204" charset="-122"/>
                <a:cs typeface="微软雅黑" panose="020B0503020204020204" charset="-122"/>
                <a:sym typeface="+mn-ea"/>
              </a:rPr>
              <a:t>客观存在</a:t>
            </a:r>
            <a:endParaRPr lang="en-US" altLang="zh-CN" b="1">
              <a:latin typeface="微软雅黑" panose="020B0503020204020204" charset="-122"/>
              <a:ea typeface="微软雅黑" panose="020B0503020204020204" charset="-122"/>
              <a:cs typeface="微软雅黑" panose="020B0503020204020204" charset="-122"/>
              <a:sym typeface="+mn-ea"/>
            </a:endParaRPr>
          </a:p>
          <a:p>
            <a:endParaRPr lang="en-US" altLang="zh-CN" b="1">
              <a:latin typeface="微软雅黑" panose="020B0503020204020204" charset="-122"/>
              <a:ea typeface="微软雅黑" panose="020B0503020204020204" charset="-122"/>
              <a:cs typeface="微软雅黑" panose="020B0503020204020204" charset="-122"/>
              <a:sym typeface="+mn-ea"/>
            </a:endParaRPr>
          </a:p>
          <a:p>
            <a:endParaRPr lang="en-US" altLang="zh-CN" b="1">
              <a:latin typeface="微软雅黑" panose="020B0503020204020204" charset="-122"/>
              <a:ea typeface="微软雅黑" panose="020B0503020204020204" charset="-122"/>
              <a:cs typeface="微软雅黑" panose="020B0503020204020204" charset="-122"/>
              <a:sym typeface="+mn-ea"/>
            </a:endParaRPr>
          </a:p>
          <a:p>
            <a:r>
              <a:rPr lang="en-US" altLang="zh-CN" b="1">
                <a:latin typeface="微软雅黑" panose="020B0503020204020204" charset="-122"/>
                <a:ea typeface="微软雅黑" panose="020B0503020204020204" charset="-122"/>
                <a:cs typeface="微软雅黑" panose="020B0503020204020204" charset="-122"/>
                <a:sym typeface="+mn-ea"/>
              </a:rPr>
              <a:t>E</a:t>
            </a:r>
            <a:r>
              <a:rPr lang="zh-CN" altLang="en-US" b="1">
                <a:latin typeface="微软雅黑" panose="020B0503020204020204" charset="-122"/>
                <a:ea typeface="微软雅黑" panose="020B0503020204020204" charset="-122"/>
                <a:cs typeface="微软雅黑" panose="020B0503020204020204" charset="-122"/>
                <a:sym typeface="+mn-ea"/>
              </a:rPr>
              <a:t>、</a:t>
            </a:r>
            <a:r>
              <a:rPr lang="zh-CN" b="1">
                <a:latin typeface="微软雅黑" panose="020B0503020204020204" charset="-122"/>
                <a:ea typeface="微软雅黑" panose="020B0503020204020204" charset="-122"/>
                <a:cs typeface="微软雅黑" panose="020B0503020204020204" charset="-122"/>
                <a:sym typeface="+mn-ea"/>
              </a:rPr>
              <a:t>模型</a:t>
            </a:r>
            <a:r>
              <a:rPr lang="zh-CN" altLang="en-US" b="1">
                <a:latin typeface="微软雅黑" panose="020B0503020204020204" charset="-122"/>
                <a:ea typeface="微软雅黑" panose="020B0503020204020204" charset="-122"/>
                <a:cs typeface="微软雅黑" panose="020B0503020204020204" charset="-122"/>
                <a:sym typeface="+mn-ea"/>
              </a:rPr>
              <a:t>可解释性要求提高</a:t>
            </a:r>
            <a:endParaRPr lang="zh-CN" altLang="en-US" b="1">
              <a:latin typeface="微软雅黑" panose="020B0503020204020204" charset="-122"/>
              <a:ea typeface="微软雅黑" panose="020B0503020204020204" charset="-122"/>
              <a:cs typeface="微软雅黑" panose="020B0503020204020204" charset="-122"/>
              <a:sym typeface="+mn-ea"/>
            </a:endParaRPr>
          </a:p>
          <a:p>
            <a:endParaRPr lang="zh-CN" altLang="en-US" b="1">
              <a:latin typeface="微软雅黑" panose="020B0503020204020204" charset="-122"/>
              <a:ea typeface="微软雅黑" panose="020B0503020204020204" charset="-122"/>
              <a:cs typeface="微软雅黑" panose="020B0503020204020204" charset="-122"/>
              <a:sym typeface="+mn-ea"/>
            </a:endParaRPr>
          </a:p>
          <a:p>
            <a:endParaRPr lang="zh-CN" altLang="en-US" b="1">
              <a:latin typeface="微软雅黑" panose="020B0503020204020204" charset="-122"/>
              <a:ea typeface="微软雅黑" panose="020B0503020204020204" charset="-122"/>
              <a:cs typeface="微软雅黑" panose="020B0503020204020204" charset="-122"/>
              <a:sym typeface="+mn-ea"/>
            </a:endParaRPr>
          </a:p>
          <a:p>
            <a:r>
              <a:rPr lang="en-US" altLang="zh-CN" b="1">
                <a:latin typeface="微软雅黑" panose="020B0503020204020204" charset="-122"/>
                <a:ea typeface="微软雅黑" panose="020B0503020204020204" charset="-122"/>
                <a:cs typeface="微软雅黑" panose="020B0503020204020204" charset="-122"/>
                <a:sym typeface="+mn-ea"/>
              </a:rPr>
              <a:t>F</a:t>
            </a:r>
            <a:r>
              <a:rPr lang="zh-CN" altLang="en-US" b="1">
                <a:latin typeface="微软雅黑" panose="020B0503020204020204" charset="-122"/>
                <a:ea typeface="微软雅黑" panose="020B0503020204020204" charset="-122"/>
                <a:cs typeface="微软雅黑" panose="020B0503020204020204" charset="-122"/>
                <a:sym typeface="+mn-ea"/>
              </a:rPr>
              <a:t>、评价指标比较杂，方法比较定性居多，很多是挑选的高质量图片，定量比较少，不公平</a:t>
            </a:r>
            <a:endParaRPr lang="zh-CN" altLang="en-US" b="1">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176" name="图片 7175" descr="PPT内页副本1"/>
          <p:cNvPicPr>
            <a:picLocks noChangeAspect="1"/>
          </p:cNvPicPr>
          <p:nvPr/>
        </p:nvPicPr>
        <p:blipFill>
          <a:blip r:embed="rId1"/>
          <a:stretch>
            <a:fillRect/>
          </a:stretch>
        </p:blipFill>
        <p:spPr>
          <a:xfrm>
            <a:off x="0" y="0"/>
            <a:ext cx="9144000" cy="6859588"/>
          </a:xfrm>
          <a:prstGeom prst="rect">
            <a:avLst/>
          </a:prstGeom>
          <a:noFill/>
          <a:ln w="9525">
            <a:noFill/>
          </a:ln>
        </p:spPr>
      </p:pic>
      <p:sp>
        <p:nvSpPr>
          <p:cNvPr id="7178" name="文本占位符 7177"/>
          <p:cNvSpPr>
            <a:spLocks noGrp="1"/>
          </p:cNvSpPr>
          <p:nvPr>
            <p:ph type="body" idx="1"/>
          </p:nvPr>
        </p:nvSpPr>
        <p:spPr/>
        <p:txBody>
          <a:bodyPr/>
          <a:p>
            <a:pPr algn="ctr"/>
            <a:endParaRPr lang="en-US" dirty="0">
              <a:latin typeface="微软雅黑" panose="020B0503020204020204" charset="-122"/>
              <a:ea typeface="微软雅黑" panose="020B0503020204020204" charset="-122"/>
            </a:endParaRPr>
          </a:p>
          <a:p>
            <a:pPr algn="ctr"/>
            <a:endParaRPr lang="en-US" dirty="0">
              <a:latin typeface="微软雅黑" panose="020B0503020204020204" charset="-122"/>
              <a:ea typeface="微软雅黑" panose="020B0503020204020204" charset="-122"/>
            </a:endParaRPr>
          </a:p>
          <a:p>
            <a:pPr marL="0" indent="0" algn="ctr">
              <a:buNone/>
            </a:pPr>
            <a:r>
              <a:rPr lang="en-US" dirty="0">
                <a:latin typeface="微软雅黑" panose="020B0503020204020204" charset="-122"/>
                <a:ea typeface="微软雅黑" panose="020B0503020204020204" charset="-122"/>
              </a:rPr>
              <a:t>Q&amp;A</a:t>
            </a:r>
            <a:endParaRPr lang="en-US" dirty="0">
              <a:latin typeface="微软雅黑" panose="020B0503020204020204" charset="-122"/>
              <a:ea typeface="微软雅黑" panose="020B0503020204020204" charset="-122"/>
            </a:endParaRPr>
          </a:p>
          <a:p>
            <a:pPr algn="ctr"/>
            <a:endParaRPr lang="en-US" dirty="0">
              <a:latin typeface="微软雅黑" panose="020B0503020204020204" charset="-122"/>
              <a:ea typeface="微软雅黑" panose="020B0503020204020204" charset="-122"/>
            </a:endParaRPr>
          </a:p>
          <a:p>
            <a:pPr marL="0" indent="0" algn="ctr">
              <a:buNone/>
            </a:pPr>
            <a:r>
              <a:rPr lang="en-US" dirty="0">
                <a:latin typeface="微软雅黑" panose="020B0503020204020204" charset="-122"/>
                <a:ea typeface="微软雅黑" panose="020B0503020204020204" charset="-122"/>
              </a:rPr>
              <a:t>Thank you for your listening!</a:t>
            </a:r>
            <a:endParaRPr lang="en-US" dirty="0">
              <a:latin typeface="微软雅黑" panose="020B0503020204020204" charset="-122"/>
              <a:ea typeface="微软雅黑" panose="020B0503020204020204" charset="-122"/>
            </a:endParaRPr>
          </a:p>
          <a:p>
            <a:pPr marL="0" indent="0" algn="ctr">
              <a:buNone/>
            </a:pPr>
            <a:endParaRPr lang="en-US" dirty="0">
              <a:latin typeface="微软雅黑" panose="020B0503020204020204" charset="-122"/>
              <a:ea typeface="微软雅黑" panose="020B0503020204020204" charset="-122"/>
            </a:endParaRPr>
          </a:p>
        </p:txBody>
      </p:sp>
      <p:sp>
        <p:nvSpPr>
          <p:cNvPr id="7179" name="标题 7178"/>
          <p:cNvSpPr>
            <a:spLocks noGrp="1"/>
          </p:cNvSpPr>
          <p:nvPr>
            <p:ph type="title"/>
          </p:nvPr>
        </p:nvSpPr>
        <p:spPr>
          <a:xfrm>
            <a:off x="457200" y="274638"/>
            <a:ext cx="5029200" cy="563562"/>
          </a:xfrm>
        </p:spPr>
        <p:txBody>
          <a:bodyPr anchor="ctr" anchorCtr="0"/>
          <a:p>
            <a:pPr algn="l"/>
            <a:r>
              <a:rPr lang="en-US" sz="4000" dirty="0">
                <a:latin typeface="微软雅黑" panose="020B0503020204020204" charset="-122"/>
                <a:ea typeface="微软雅黑" panose="020B0503020204020204" charset="-122"/>
              </a:rPr>
              <a:t>End</a:t>
            </a:r>
            <a:endParaRPr lang="en-US" sz="4000" dirty="0">
              <a:latin typeface="微软雅黑" panose="020B0503020204020204" charset="-122"/>
              <a:ea typeface="微软雅黑" panose="020B050302020402020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176" name="图片 7175" descr="PPT内页副本1"/>
          <p:cNvPicPr>
            <a:picLocks noChangeAspect="1"/>
          </p:cNvPicPr>
          <p:nvPr/>
        </p:nvPicPr>
        <p:blipFill>
          <a:blip r:embed="rId1"/>
          <a:stretch>
            <a:fillRect/>
          </a:stretch>
        </p:blipFill>
        <p:spPr>
          <a:xfrm>
            <a:off x="0" y="0"/>
            <a:ext cx="9144000" cy="6859588"/>
          </a:xfrm>
          <a:prstGeom prst="rect">
            <a:avLst/>
          </a:prstGeom>
          <a:noFill/>
          <a:ln w="9525">
            <a:noFill/>
          </a:ln>
        </p:spPr>
      </p:pic>
      <p:sp>
        <p:nvSpPr>
          <p:cNvPr id="4" name="矩形 3"/>
          <p:cNvSpPr/>
          <p:nvPr/>
        </p:nvSpPr>
        <p:spPr>
          <a:xfrm>
            <a:off x="76200" y="1600200"/>
            <a:ext cx="4668520" cy="3013075"/>
          </a:xfrm>
          <a:prstGeom prst="rect">
            <a:avLst/>
          </a:prstGeom>
          <a:ln w="25400">
            <a:solidFill>
              <a:schemeClr val="accent5"/>
            </a:solidFill>
          </a:ln>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7179" name="标题 7178"/>
          <p:cNvSpPr>
            <a:spLocks noGrp="1"/>
          </p:cNvSpPr>
          <p:nvPr>
            <p:ph type="title"/>
          </p:nvPr>
        </p:nvSpPr>
        <p:spPr>
          <a:xfrm>
            <a:off x="457200" y="274638"/>
            <a:ext cx="5029200" cy="563562"/>
          </a:xfrm>
        </p:spPr>
        <p:txBody>
          <a:bodyPr anchor="ctr" anchorCtr="0"/>
          <a:p>
            <a:pPr algn="l"/>
            <a:r>
              <a:rPr lang="en-US" sz="4000" dirty="0">
                <a:latin typeface="微软雅黑" panose="020B0503020204020204" charset="-122"/>
                <a:ea typeface="微软雅黑" panose="020B0503020204020204" charset="-122"/>
              </a:rPr>
              <a:t>GAN</a:t>
            </a:r>
            <a:endParaRPr lang="en-US" sz="4000" dirty="0">
              <a:latin typeface="微软雅黑" panose="020B0503020204020204" charset="-122"/>
              <a:ea typeface="微软雅黑" panose="020B0503020204020204" charset="-122"/>
            </a:endParaRPr>
          </a:p>
        </p:txBody>
      </p:sp>
      <p:grpSp>
        <p:nvGrpSpPr>
          <p:cNvPr id="19" name="组合 18"/>
          <p:cNvGrpSpPr/>
          <p:nvPr/>
        </p:nvGrpSpPr>
        <p:grpSpPr>
          <a:xfrm>
            <a:off x="154305" y="1676400"/>
            <a:ext cx="4646295" cy="1341755"/>
            <a:chOff x="425" y="2247"/>
            <a:chExt cx="7366" cy="2220"/>
          </a:xfrm>
        </p:grpSpPr>
        <p:sp>
          <p:nvSpPr>
            <p:cNvPr id="6" name="流程图: 过程 5"/>
            <p:cNvSpPr/>
            <p:nvPr/>
          </p:nvSpPr>
          <p:spPr>
            <a:xfrm>
              <a:off x="561" y="3480"/>
              <a:ext cx="1320" cy="627"/>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p>
              <a:pPr algn="ctr"/>
              <a:r>
                <a:rPr lang="zh-CN" altLang="en-US" sz="1800" b="1">
                  <a:latin typeface="微软雅黑" panose="020B0503020204020204" charset="-122"/>
                  <a:ea typeface="微软雅黑" panose="020B0503020204020204" charset="-122"/>
                </a:rPr>
                <a:t>noise</a:t>
              </a:r>
              <a:endParaRPr lang="zh-CN" altLang="en-US" sz="1800" b="1">
                <a:latin typeface="微软雅黑" panose="020B0503020204020204" charset="-122"/>
                <a:ea typeface="微软雅黑" panose="020B0503020204020204" charset="-122"/>
              </a:endParaRPr>
            </a:p>
          </p:txBody>
        </p:sp>
        <p:sp>
          <p:nvSpPr>
            <p:cNvPr id="7" name="流程图: 过程 6"/>
            <p:cNvSpPr/>
            <p:nvPr/>
          </p:nvSpPr>
          <p:spPr>
            <a:xfrm>
              <a:off x="2520" y="2293"/>
              <a:ext cx="1320" cy="627"/>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p>
              <a:pPr algn="ctr"/>
              <a:r>
                <a:rPr lang="zh-CN" altLang="en-US" sz="1800" b="1">
                  <a:latin typeface="微软雅黑" panose="020B0503020204020204" charset="-122"/>
                  <a:ea typeface="微软雅黑" panose="020B0503020204020204" charset="-122"/>
                </a:rPr>
                <a:t>生成数据</a:t>
              </a:r>
              <a:endParaRPr lang="zh-CN" altLang="en-US" sz="1800" b="1">
                <a:latin typeface="微软雅黑" panose="020B0503020204020204" charset="-122"/>
                <a:ea typeface="微软雅黑" panose="020B0503020204020204" charset="-122"/>
              </a:endParaRPr>
            </a:p>
          </p:txBody>
        </p:sp>
        <p:sp>
          <p:nvSpPr>
            <p:cNvPr id="8" name="流程图: 过程 7"/>
            <p:cNvSpPr/>
            <p:nvPr/>
          </p:nvSpPr>
          <p:spPr>
            <a:xfrm>
              <a:off x="2520" y="3840"/>
              <a:ext cx="1320" cy="627"/>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p>
              <a:pPr algn="ctr"/>
              <a:r>
                <a:rPr lang="zh-CN" altLang="en-US" sz="1800" b="1">
                  <a:latin typeface="微软雅黑" panose="020B0503020204020204" charset="-122"/>
                  <a:ea typeface="微软雅黑" panose="020B0503020204020204" charset="-122"/>
                </a:rPr>
                <a:t>真实数据</a:t>
              </a:r>
              <a:endParaRPr lang="zh-CN" altLang="en-US"/>
            </a:p>
          </p:txBody>
        </p:sp>
        <p:sp>
          <p:nvSpPr>
            <p:cNvPr id="9" name="流程图: 可选过程 8"/>
            <p:cNvSpPr/>
            <p:nvPr/>
          </p:nvSpPr>
          <p:spPr>
            <a:xfrm>
              <a:off x="425" y="2247"/>
              <a:ext cx="1615" cy="720"/>
            </a:xfrm>
            <a:prstGeom prst="flowChartAlternateProcess">
              <a:avLst/>
            </a:prstGeom>
            <a:ln w="38100">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zh-CN" altLang="en-US" sz="1800" b="1">
                  <a:latin typeface="微软雅黑" panose="020B0503020204020204" charset="-122"/>
                  <a:ea typeface="微软雅黑" panose="020B0503020204020204" charset="-122"/>
                </a:rPr>
                <a:t>G</a:t>
              </a:r>
              <a:r>
                <a:rPr lang="en-US" altLang="zh-CN" sz="1800" b="1">
                  <a:latin typeface="微软雅黑" panose="020B0503020204020204" charset="-122"/>
                  <a:ea typeface="微软雅黑" panose="020B0503020204020204" charset="-122"/>
                </a:rPr>
                <a:t>enerator</a:t>
              </a:r>
              <a:endParaRPr lang="en-US" altLang="zh-CN" sz="1800" b="1">
                <a:latin typeface="微软雅黑" panose="020B0503020204020204" charset="-122"/>
                <a:ea typeface="微软雅黑" panose="020B0503020204020204" charset="-122"/>
              </a:endParaRPr>
            </a:p>
          </p:txBody>
        </p:sp>
        <p:sp>
          <p:nvSpPr>
            <p:cNvPr id="10" name="流程图: 可选过程 9"/>
            <p:cNvSpPr/>
            <p:nvPr/>
          </p:nvSpPr>
          <p:spPr>
            <a:xfrm>
              <a:off x="3588" y="3040"/>
              <a:ext cx="2052" cy="720"/>
            </a:xfrm>
            <a:prstGeom prst="flowChartAlternateProcess">
              <a:avLst/>
            </a:prstGeom>
            <a:ln w="38100">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sz="1800" b="1">
                  <a:latin typeface="微软雅黑" panose="020B0503020204020204" charset="-122"/>
                  <a:ea typeface="微软雅黑" panose="020B0503020204020204" charset="-122"/>
                </a:rPr>
                <a:t>Discriminator</a:t>
              </a:r>
              <a:endParaRPr lang="en-US" altLang="zh-CN"/>
            </a:p>
          </p:txBody>
        </p:sp>
        <p:cxnSp>
          <p:nvCxnSpPr>
            <p:cNvPr id="11" name="直接箭头连接符 10"/>
            <p:cNvCxnSpPr>
              <a:stCxn id="9" idx="3"/>
              <a:endCxn id="7" idx="1"/>
            </p:cNvCxnSpPr>
            <p:nvPr/>
          </p:nvCxnSpPr>
          <p:spPr>
            <a:xfrm>
              <a:off x="2040" y="2607"/>
              <a:ext cx="48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肘形连接符 12"/>
            <p:cNvCxnSpPr>
              <a:stCxn id="7" idx="3"/>
              <a:endCxn id="10" idx="0"/>
            </p:cNvCxnSpPr>
            <p:nvPr/>
          </p:nvCxnSpPr>
          <p:spPr>
            <a:xfrm>
              <a:off x="3840" y="2607"/>
              <a:ext cx="774" cy="433"/>
            </a:xfrm>
            <a:prstGeom prst="bentConnector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8" idx="3"/>
              <a:endCxn id="10" idx="2"/>
            </p:cNvCxnSpPr>
            <p:nvPr/>
          </p:nvCxnSpPr>
          <p:spPr>
            <a:xfrm flipV="1">
              <a:off x="3840" y="3760"/>
              <a:ext cx="774" cy="394"/>
            </a:xfrm>
            <a:prstGeom prst="bentConnector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6" idx="0"/>
              <a:endCxn id="9" idx="2"/>
            </p:cNvCxnSpPr>
            <p:nvPr/>
          </p:nvCxnSpPr>
          <p:spPr>
            <a:xfrm flipV="1">
              <a:off x="1221" y="2967"/>
              <a:ext cx="12" cy="51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5640" y="3400"/>
              <a:ext cx="48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000" y="3039"/>
              <a:ext cx="1791" cy="482"/>
            </a:xfrm>
            <a:prstGeom prst="rect">
              <a:avLst/>
            </a:prstGeom>
            <a:noFill/>
          </p:spPr>
          <p:txBody>
            <a:bodyPr wrap="square" rtlCol="0">
              <a:spAutoFit/>
            </a:bodyPr>
            <a:p>
              <a:r>
                <a:rPr lang="en-US" altLang="zh-CN" sz="2000" b="1">
                  <a:solidFill>
                    <a:srgbClr val="FF0000"/>
                  </a:solidFill>
                  <a:latin typeface="微软雅黑" panose="020B0503020204020204" charset="-122"/>
                  <a:ea typeface="微软雅黑" panose="020B0503020204020204" charset="-122"/>
                </a:rPr>
                <a:t>Fake</a:t>
              </a:r>
              <a:r>
                <a:rPr lang="en-US" altLang="zh-CN" sz="2000" b="1">
                  <a:solidFill>
                    <a:schemeClr val="tx1"/>
                  </a:solidFill>
                  <a:latin typeface="微软雅黑" panose="020B0503020204020204" charset="-122"/>
                  <a:ea typeface="微软雅黑" panose="020B0503020204020204" charset="-122"/>
                </a:rPr>
                <a:t>/</a:t>
              </a:r>
              <a:r>
                <a:rPr lang="en-US" altLang="zh-CN" sz="2000" b="1">
                  <a:solidFill>
                    <a:srgbClr val="00B050"/>
                  </a:solidFill>
                  <a:latin typeface="微软雅黑" panose="020B0503020204020204" charset="-122"/>
                  <a:ea typeface="微软雅黑" panose="020B0503020204020204" charset="-122"/>
                </a:rPr>
                <a:t>Real</a:t>
              </a:r>
              <a:endParaRPr lang="en-US" altLang="zh-CN" sz="2000" b="1">
                <a:solidFill>
                  <a:srgbClr val="00B050"/>
                </a:solidFill>
                <a:latin typeface="微软雅黑" panose="020B0503020204020204" charset="-122"/>
                <a:ea typeface="微软雅黑" panose="020B0503020204020204" charset="-122"/>
              </a:endParaRPr>
            </a:p>
          </p:txBody>
        </p:sp>
      </p:grpSp>
      <p:sp>
        <p:nvSpPr>
          <p:cNvPr id="18" name="文本框 17"/>
          <p:cNvSpPr txBox="1"/>
          <p:nvPr/>
        </p:nvSpPr>
        <p:spPr>
          <a:xfrm>
            <a:off x="76200" y="1181100"/>
            <a:ext cx="4667885" cy="3322955"/>
          </a:xfrm>
          <a:prstGeom prst="rect">
            <a:avLst/>
          </a:prstGeom>
          <a:noFill/>
        </p:spPr>
        <p:txBody>
          <a:bodyPr wrap="square" rtlCol="0" anchor="t">
            <a:spAutoFit/>
          </a:bodyPr>
          <a:p>
            <a:pPr algn="l"/>
            <a:r>
              <a:rPr lang="zh-CN" altLang="en-US" sz="1800" b="1">
                <a:solidFill>
                  <a:srgbClr val="FF0000"/>
                </a:solidFill>
                <a:latin typeface="微软雅黑" panose="020B0503020204020204" charset="-122"/>
                <a:ea typeface="微软雅黑" panose="020B0503020204020204" charset="-122"/>
                <a:cs typeface="微软雅黑" panose="020B0503020204020204" charset="-122"/>
              </a:rPr>
              <a:t>生成对抗网络（Generative Adversarial Networks）</a:t>
            </a:r>
            <a:endParaRPr lang="zh-CN" altLang="en-US" sz="1800" b="1">
              <a:solidFill>
                <a:srgbClr val="FF0000"/>
              </a:solidFill>
              <a:latin typeface="微软雅黑" panose="020B0503020204020204" charset="-122"/>
              <a:ea typeface="微软雅黑" panose="020B0503020204020204" charset="-122"/>
              <a:cs typeface="微软雅黑" panose="020B0503020204020204" charset="-122"/>
            </a:endParaRPr>
          </a:p>
          <a:p>
            <a:pPr algn="l"/>
            <a:endParaRPr lang="zh-CN" altLang="en-US" sz="1800" b="1">
              <a:latin typeface="微软雅黑" panose="020B0503020204020204" charset="-122"/>
              <a:ea typeface="微软雅黑" panose="020B0503020204020204" charset="-122"/>
              <a:cs typeface="微软雅黑" panose="020B0503020204020204" charset="-122"/>
            </a:endParaRPr>
          </a:p>
          <a:p>
            <a:pPr algn="l"/>
            <a:endParaRPr lang="zh-CN" altLang="en-US" sz="1800" b="1">
              <a:latin typeface="微软雅黑" panose="020B0503020204020204" charset="-122"/>
              <a:ea typeface="微软雅黑" panose="020B0503020204020204" charset="-122"/>
              <a:cs typeface="微软雅黑" panose="020B0503020204020204" charset="-122"/>
            </a:endParaRPr>
          </a:p>
          <a:p>
            <a:pPr algn="l"/>
            <a:endParaRPr lang="zh-CN" altLang="en-US" sz="1800" b="1">
              <a:latin typeface="微软雅黑" panose="020B0503020204020204" charset="-122"/>
              <a:ea typeface="微软雅黑" panose="020B0503020204020204" charset="-122"/>
              <a:cs typeface="微软雅黑" panose="020B0503020204020204" charset="-122"/>
            </a:endParaRPr>
          </a:p>
          <a:p>
            <a:pPr algn="l"/>
            <a:endParaRPr lang="zh-CN" altLang="en-US" sz="1800" b="1">
              <a:latin typeface="微软雅黑" panose="020B0503020204020204" charset="-122"/>
              <a:ea typeface="微软雅黑" panose="020B0503020204020204" charset="-122"/>
              <a:cs typeface="微软雅黑" panose="020B0503020204020204" charset="-122"/>
            </a:endParaRPr>
          </a:p>
          <a:p>
            <a:pPr algn="l"/>
            <a:endParaRPr lang="zh-CN" altLang="en-US" sz="1800" b="1">
              <a:latin typeface="微软雅黑" panose="020B0503020204020204" charset="-122"/>
              <a:ea typeface="微软雅黑" panose="020B0503020204020204" charset="-122"/>
              <a:cs typeface="微软雅黑" panose="020B0503020204020204" charset="-122"/>
            </a:endParaRPr>
          </a:p>
          <a:p>
            <a:pPr algn="l"/>
            <a:endParaRPr lang="zh-CN" altLang="en-US" sz="1800" b="1">
              <a:latin typeface="微软雅黑" panose="020B0503020204020204" charset="-122"/>
              <a:ea typeface="微软雅黑" panose="020B0503020204020204" charset="-122"/>
              <a:cs typeface="微软雅黑" panose="020B0503020204020204" charset="-122"/>
            </a:endParaRPr>
          </a:p>
          <a:p>
            <a:pPr algn="l"/>
            <a:endParaRPr lang="zh-CN" altLang="en-US" sz="1800" b="1">
              <a:latin typeface="微软雅黑" panose="020B0503020204020204" charset="-122"/>
              <a:ea typeface="微软雅黑" panose="020B0503020204020204" charset="-122"/>
              <a:cs typeface="微软雅黑" panose="020B0503020204020204" charset="-122"/>
            </a:endParaRPr>
          </a:p>
          <a:p>
            <a:pPr algn="l"/>
            <a:endParaRPr lang="zh-CN" altLang="en-US" sz="1800" b="1">
              <a:latin typeface="微软雅黑" panose="020B0503020204020204" charset="-122"/>
              <a:ea typeface="微软雅黑" panose="020B0503020204020204" charset="-122"/>
              <a:cs typeface="微软雅黑" panose="020B0503020204020204" charset="-122"/>
            </a:endParaRPr>
          </a:p>
          <a:p>
            <a:pPr algn="l"/>
            <a:endParaRPr lang="zh-CN" altLang="en-US" sz="1800" b="1">
              <a:latin typeface="微软雅黑" panose="020B0503020204020204" charset="-122"/>
              <a:ea typeface="微软雅黑" panose="020B0503020204020204" charset="-122"/>
              <a:cs typeface="微软雅黑" panose="020B0503020204020204" charset="-122"/>
            </a:endParaRPr>
          </a:p>
          <a:p>
            <a:pPr algn="l"/>
            <a:endParaRPr lang="zh-CN" altLang="en-US" sz="1800" b="1">
              <a:latin typeface="微软雅黑" panose="020B0503020204020204" charset="-122"/>
              <a:ea typeface="微软雅黑" panose="020B0503020204020204" charset="-122"/>
              <a:cs typeface="微软雅黑" panose="020B0503020204020204" charset="-122"/>
            </a:endParaRPr>
          </a:p>
          <a:p>
            <a:pPr algn="l"/>
            <a:r>
              <a:rPr lang="zh-CN" altLang="en-US" sz="1800" b="1">
                <a:latin typeface="微软雅黑" panose="020B0503020204020204" charset="-122"/>
                <a:ea typeface="微软雅黑" panose="020B0503020204020204" charset="-122"/>
                <a:cs typeface="微软雅黑" panose="020B0503020204020204" charset="-122"/>
              </a:rPr>
              <a:t>★</a:t>
            </a:r>
            <a:r>
              <a:rPr lang="en-US" altLang="zh-CN" sz="1800" b="1">
                <a:latin typeface="微软雅黑" panose="020B0503020204020204" charset="-122"/>
                <a:ea typeface="微软雅黑" panose="020B0503020204020204" charset="-122"/>
                <a:cs typeface="微软雅黑" panose="020B0503020204020204" charset="-122"/>
              </a:rPr>
              <a:t> </a:t>
            </a:r>
            <a:r>
              <a:rPr lang="zh-CN" altLang="en-US" sz="1800" b="1">
                <a:latin typeface="微软雅黑" panose="020B0503020204020204" charset="-122"/>
                <a:ea typeface="微软雅黑" panose="020B0503020204020204" charset="-122"/>
                <a:cs typeface="微软雅黑" panose="020B0503020204020204" charset="-122"/>
              </a:rPr>
              <a:t>Generator</a:t>
            </a:r>
            <a:r>
              <a:rPr lang="en-US" altLang="zh-CN" sz="1800" b="1">
                <a:latin typeface="微软雅黑" panose="020B0503020204020204" charset="-122"/>
                <a:ea typeface="微软雅黑" panose="020B0503020204020204" charset="-122"/>
                <a:cs typeface="微软雅黑" panose="020B0503020204020204" charset="-122"/>
              </a:rPr>
              <a:t>      </a:t>
            </a:r>
            <a:r>
              <a:rPr lang="zh-CN" altLang="en-US" sz="1800" b="1">
                <a:latin typeface="微软雅黑" panose="020B0503020204020204" charset="-122"/>
                <a:ea typeface="微软雅黑" panose="020B0503020204020204" charset="-122"/>
                <a:cs typeface="微软雅黑" panose="020B0503020204020204" charset="-122"/>
              </a:rPr>
              <a:t>：生成尽可能真实的数据，以骗过Discriminator</a:t>
            </a:r>
            <a:endParaRPr lang="zh-CN" altLang="en-US" sz="1800" b="1">
              <a:latin typeface="微软雅黑" panose="020B0503020204020204" charset="-122"/>
              <a:ea typeface="微软雅黑" panose="020B0503020204020204" charset="-122"/>
              <a:cs typeface="微软雅黑" panose="020B0503020204020204" charset="-122"/>
            </a:endParaRPr>
          </a:p>
          <a:p>
            <a:pPr algn="l"/>
            <a:endParaRPr lang="zh-CN" altLang="en-US" sz="1800" b="1">
              <a:latin typeface="微软雅黑" panose="020B0503020204020204" charset="-122"/>
              <a:ea typeface="微软雅黑" panose="020B0503020204020204" charset="-122"/>
              <a:cs typeface="微软雅黑" panose="020B0503020204020204" charset="-122"/>
            </a:endParaRPr>
          </a:p>
          <a:p>
            <a:pPr algn="l"/>
            <a:r>
              <a:rPr lang="zh-CN" altLang="en-US" sz="1800" b="1">
                <a:latin typeface="微软雅黑" panose="020B0503020204020204" charset="-122"/>
                <a:ea typeface="微软雅黑" panose="020B0503020204020204" charset="-122"/>
                <a:cs typeface="微软雅黑" panose="020B0503020204020204" charset="-122"/>
                <a:sym typeface="+mn-ea"/>
              </a:rPr>
              <a:t>★</a:t>
            </a:r>
            <a:r>
              <a:rPr lang="en-US" altLang="zh-CN" sz="1800" b="1">
                <a:latin typeface="微软雅黑" panose="020B0503020204020204" charset="-122"/>
                <a:ea typeface="微软雅黑" panose="020B0503020204020204" charset="-122"/>
                <a:cs typeface="微软雅黑" panose="020B0503020204020204" charset="-122"/>
                <a:sym typeface="+mn-ea"/>
              </a:rPr>
              <a:t> </a:t>
            </a:r>
            <a:r>
              <a:rPr lang="zh-CN" altLang="en-US" sz="1800" b="1">
                <a:latin typeface="微软雅黑" panose="020B0503020204020204" charset="-122"/>
                <a:ea typeface="微软雅黑" panose="020B0503020204020204" charset="-122"/>
                <a:cs typeface="微软雅黑" panose="020B0503020204020204" charset="-122"/>
                <a:sym typeface="+mn-ea"/>
              </a:rPr>
              <a:t>Discriminator：尽力提高辨别当前数据是否真实的能力</a:t>
            </a:r>
            <a:endParaRPr lang="zh-CN" altLang="en-US" sz="1800" b="1">
              <a:latin typeface="微软雅黑" panose="020B0503020204020204" charset="-122"/>
              <a:ea typeface="微软雅黑" panose="020B0503020204020204" charset="-122"/>
              <a:cs typeface="微软雅黑" panose="020B0503020204020204" charset="-122"/>
              <a:sym typeface="+mn-ea"/>
            </a:endParaRPr>
          </a:p>
          <a:p>
            <a:pPr algn="l"/>
            <a:endParaRPr lang="zh-CN" altLang="en-US" sz="1800" b="1">
              <a:latin typeface="微软雅黑" panose="020B0503020204020204" charset="-122"/>
              <a:ea typeface="微软雅黑" panose="020B0503020204020204" charset="-122"/>
              <a:cs typeface="微软雅黑" panose="020B0503020204020204" charset="-122"/>
              <a:sym typeface="+mn-ea"/>
            </a:endParaRPr>
          </a:p>
          <a:p>
            <a:pPr algn="l"/>
            <a:r>
              <a:rPr lang="zh-CN" altLang="en-US" sz="1800" b="1">
                <a:latin typeface="微软雅黑" panose="020B0503020204020204" charset="-122"/>
                <a:ea typeface="微软雅黑" panose="020B0503020204020204" charset="-122"/>
                <a:cs typeface="微软雅黑" panose="020B0503020204020204" charset="-122"/>
                <a:sym typeface="+mn-ea"/>
              </a:rPr>
              <a:t>★</a:t>
            </a:r>
            <a:r>
              <a:rPr lang="en-US" altLang="zh-CN" sz="1800" b="1">
                <a:latin typeface="微软雅黑" panose="020B0503020204020204" charset="-122"/>
                <a:ea typeface="微软雅黑" panose="020B0503020204020204" charset="-122"/>
                <a:cs typeface="微软雅黑" panose="020B0503020204020204" charset="-122"/>
                <a:sym typeface="+mn-ea"/>
              </a:rPr>
              <a:t> </a:t>
            </a:r>
            <a:r>
              <a:rPr lang="en-US" altLang="zh-CN" sz="1800" b="1">
                <a:latin typeface="微软雅黑" panose="020B0503020204020204" charset="-122"/>
                <a:ea typeface="微软雅黑" panose="020B0503020204020204" charset="-122"/>
                <a:cs typeface="微软雅黑" panose="020B0503020204020204" charset="-122"/>
              </a:rPr>
              <a:t>G</a:t>
            </a:r>
            <a:r>
              <a:rPr lang="zh-CN" altLang="en-US" sz="1800" b="1">
                <a:latin typeface="微软雅黑" panose="020B0503020204020204" charset="-122"/>
                <a:ea typeface="微软雅黑" panose="020B0503020204020204" charset="-122"/>
                <a:cs typeface="微软雅黑" panose="020B0503020204020204" charset="-122"/>
              </a:rPr>
              <a:t>与</a:t>
            </a:r>
            <a:r>
              <a:rPr lang="en-US" altLang="zh-CN" sz="1800" b="1">
                <a:latin typeface="微软雅黑" panose="020B0503020204020204" charset="-122"/>
                <a:ea typeface="微软雅黑" panose="020B0503020204020204" charset="-122"/>
                <a:cs typeface="微软雅黑" panose="020B0503020204020204" charset="-122"/>
              </a:rPr>
              <a:t>D</a:t>
            </a:r>
            <a:r>
              <a:rPr lang="zh-CN" altLang="en-US" sz="1800" b="1">
                <a:latin typeface="微软雅黑" panose="020B0503020204020204" charset="-122"/>
                <a:ea typeface="微软雅黑" panose="020B0503020204020204" charset="-122"/>
                <a:cs typeface="微软雅黑" panose="020B0503020204020204" charset="-122"/>
              </a:rPr>
              <a:t>之间存在博弈</a:t>
            </a:r>
            <a:endParaRPr lang="zh-CN" altLang="en-US" sz="1800" b="1">
              <a:latin typeface="微软雅黑" panose="020B0503020204020204" charset="-122"/>
              <a:ea typeface="微软雅黑" panose="020B0503020204020204" charset="-122"/>
              <a:cs typeface="微软雅黑" panose="020B0503020204020204" charset="-122"/>
            </a:endParaRPr>
          </a:p>
          <a:p>
            <a:pPr algn="l"/>
            <a:endParaRPr lang="zh-CN" altLang="en-US" sz="1800" b="1">
              <a:latin typeface="微软雅黑" panose="020B0503020204020204" charset="-122"/>
              <a:ea typeface="微软雅黑" panose="020B0503020204020204" charset="-122"/>
              <a:cs typeface="微软雅黑" panose="020B0503020204020204" charset="-122"/>
            </a:endParaRPr>
          </a:p>
          <a:p>
            <a:pPr algn="l"/>
            <a:r>
              <a:rPr lang="zh-CN" altLang="en-US" sz="1800" b="1">
                <a:latin typeface="微软雅黑" panose="020B0503020204020204" charset="-122"/>
                <a:ea typeface="微软雅黑" panose="020B0503020204020204" charset="-122"/>
                <a:cs typeface="微软雅黑" panose="020B0503020204020204" charset="-122"/>
                <a:sym typeface="+mn-ea"/>
              </a:rPr>
              <a:t>★</a:t>
            </a:r>
            <a:r>
              <a:rPr lang="en-US" altLang="zh-CN" sz="1800" b="1">
                <a:latin typeface="微软雅黑" panose="020B0503020204020204" charset="-122"/>
                <a:ea typeface="微软雅黑" panose="020B0503020204020204" charset="-122"/>
                <a:cs typeface="微软雅黑" panose="020B0503020204020204" charset="-122"/>
                <a:sym typeface="+mn-ea"/>
              </a:rPr>
              <a:t> </a:t>
            </a:r>
            <a:r>
              <a:rPr lang="zh-CN" altLang="en-US" sz="1800" b="1">
                <a:latin typeface="微软雅黑" panose="020B0503020204020204" charset="-122"/>
                <a:ea typeface="微软雅黑" panose="020B0503020204020204" charset="-122"/>
                <a:cs typeface="微软雅黑" panose="020B0503020204020204" charset="-122"/>
                <a:sym typeface="+mn-ea"/>
              </a:rPr>
              <a:t>在动态对抗中共同进步</a:t>
            </a:r>
            <a:endParaRPr lang="zh-CN" altLang="en-US" sz="1800" b="1">
              <a:latin typeface="微软雅黑" panose="020B0503020204020204" charset="-122"/>
              <a:ea typeface="微软雅黑" panose="020B0503020204020204" charset="-122"/>
              <a:cs typeface="微软雅黑" panose="020B0503020204020204" charset="-122"/>
              <a:sym typeface="+mn-ea"/>
            </a:endParaRPr>
          </a:p>
        </p:txBody>
      </p:sp>
      <p:sp>
        <p:nvSpPr>
          <p:cNvPr id="21" name="文本框 20"/>
          <p:cNvSpPr txBox="1"/>
          <p:nvPr/>
        </p:nvSpPr>
        <p:spPr>
          <a:xfrm>
            <a:off x="76200" y="4724400"/>
            <a:ext cx="1693545" cy="270510"/>
          </a:xfrm>
          <a:prstGeom prst="rect">
            <a:avLst/>
          </a:prstGeom>
          <a:noFill/>
        </p:spPr>
        <p:txBody>
          <a:bodyPr wrap="none" rtlCol="0" anchor="t">
            <a:spAutoFit/>
          </a:bodyPr>
          <a:p>
            <a:pPr algn="l"/>
            <a:r>
              <a:rPr lang="zh-CN" altLang="en-US" sz="1800" b="1">
                <a:solidFill>
                  <a:srgbClr val="FF0000"/>
                </a:solidFill>
                <a:latin typeface="微软雅黑" panose="020B0503020204020204" charset="-122"/>
                <a:ea typeface="微软雅黑" panose="020B0503020204020204" charset="-122"/>
                <a:sym typeface="+mn-ea"/>
              </a:rPr>
              <a:t>Training Objectives :</a:t>
            </a:r>
            <a:endParaRPr lang="zh-CN" altLang="en-US" sz="1800" b="1">
              <a:solidFill>
                <a:srgbClr val="FF0000"/>
              </a:solidFill>
              <a:latin typeface="微软雅黑" panose="020B0503020204020204" charset="-122"/>
              <a:ea typeface="微软雅黑" panose="020B0503020204020204" charset="-122"/>
              <a:sym typeface="+mn-ea"/>
            </a:endParaRPr>
          </a:p>
        </p:txBody>
      </p:sp>
      <p:pic>
        <p:nvPicPr>
          <p:cNvPr id="23" name="图片 22"/>
          <p:cNvPicPr>
            <a:picLocks noChangeAspect="1"/>
          </p:cNvPicPr>
          <p:nvPr/>
        </p:nvPicPr>
        <p:blipFill>
          <a:blip r:embed="rId2"/>
          <a:srcRect r="6374"/>
          <a:stretch>
            <a:fillRect/>
          </a:stretch>
        </p:blipFill>
        <p:spPr>
          <a:xfrm>
            <a:off x="152400" y="6235065"/>
            <a:ext cx="3246120" cy="365760"/>
          </a:xfrm>
          <a:prstGeom prst="rect">
            <a:avLst/>
          </a:prstGeom>
        </p:spPr>
      </p:pic>
      <p:pic>
        <p:nvPicPr>
          <p:cNvPr id="25" name="图片 24"/>
          <p:cNvPicPr>
            <a:picLocks noChangeAspect="1"/>
          </p:cNvPicPr>
          <p:nvPr/>
        </p:nvPicPr>
        <p:blipFill>
          <a:blip r:embed="rId3"/>
          <a:srcRect t="957" r="28367"/>
          <a:stretch>
            <a:fillRect/>
          </a:stretch>
        </p:blipFill>
        <p:spPr>
          <a:xfrm>
            <a:off x="5440045" y="1600200"/>
            <a:ext cx="2789555" cy="394335"/>
          </a:xfrm>
          <a:prstGeom prst="rect">
            <a:avLst/>
          </a:prstGeom>
        </p:spPr>
      </p:pic>
      <p:pic>
        <p:nvPicPr>
          <p:cNvPr id="27" name="图片 26"/>
          <p:cNvPicPr>
            <a:picLocks noChangeAspect="1"/>
          </p:cNvPicPr>
          <p:nvPr/>
        </p:nvPicPr>
        <p:blipFill>
          <a:blip r:embed="rId4"/>
          <a:stretch>
            <a:fillRect/>
          </a:stretch>
        </p:blipFill>
        <p:spPr>
          <a:xfrm>
            <a:off x="4972685" y="2493010"/>
            <a:ext cx="4142740" cy="1270000"/>
          </a:xfrm>
          <a:prstGeom prst="rect">
            <a:avLst/>
          </a:prstGeom>
        </p:spPr>
      </p:pic>
      <p:sp>
        <p:nvSpPr>
          <p:cNvPr id="28" name="文本框 27"/>
          <p:cNvSpPr txBox="1"/>
          <p:nvPr/>
        </p:nvSpPr>
        <p:spPr>
          <a:xfrm>
            <a:off x="76200" y="5854700"/>
            <a:ext cx="851535" cy="270510"/>
          </a:xfrm>
          <a:prstGeom prst="rect">
            <a:avLst/>
          </a:prstGeom>
          <a:noFill/>
        </p:spPr>
        <p:txBody>
          <a:bodyPr wrap="none" rtlCol="0" anchor="t">
            <a:spAutoFit/>
          </a:bodyPr>
          <a:p>
            <a:pPr algn="l"/>
            <a:r>
              <a:rPr lang="en-US" altLang="zh-CN" b="1">
                <a:latin typeface="微软雅黑" panose="020B0503020204020204" charset="-122"/>
                <a:ea typeface="微软雅黑" panose="020B0503020204020204" charset="-122"/>
                <a:cs typeface="微软雅黑" panose="020B0503020204020204" charset="-122"/>
                <a:sym typeface="+mn-ea"/>
              </a:rPr>
              <a:t>- </a:t>
            </a:r>
            <a:r>
              <a:rPr lang="zh-CN" altLang="en-US" b="1">
                <a:latin typeface="微软雅黑" panose="020B0503020204020204" charset="-122"/>
                <a:ea typeface="微软雅黑" panose="020B0503020204020204" charset="-122"/>
                <a:cs typeface="微软雅黑" panose="020B0503020204020204" charset="-122"/>
                <a:sym typeface="+mn-ea"/>
              </a:rPr>
              <a:t>固定</a:t>
            </a:r>
            <a:r>
              <a:rPr lang="en-US" altLang="zh-CN" b="1">
                <a:latin typeface="微软雅黑" panose="020B0503020204020204" charset="-122"/>
                <a:ea typeface="微软雅黑" panose="020B0503020204020204" charset="-122"/>
                <a:cs typeface="微软雅黑" panose="020B0503020204020204" charset="-122"/>
                <a:sym typeface="+mn-ea"/>
              </a:rPr>
              <a:t>G</a:t>
            </a:r>
            <a:r>
              <a:rPr lang="zh-CN" altLang="en-US" b="1">
                <a:latin typeface="微软雅黑" panose="020B0503020204020204" charset="-122"/>
                <a:ea typeface="微软雅黑" panose="020B0503020204020204" charset="-122"/>
                <a:cs typeface="微软雅黑" panose="020B0503020204020204" charset="-122"/>
                <a:sym typeface="+mn-ea"/>
              </a:rPr>
              <a:t>：</a:t>
            </a:r>
            <a:endParaRPr lang="zh-CN" altLang="en-US" b="1">
              <a:latin typeface="微软雅黑" panose="020B0503020204020204" charset="-122"/>
              <a:ea typeface="微软雅黑" panose="020B0503020204020204" charset="-122"/>
              <a:cs typeface="微软雅黑" panose="020B0503020204020204" charset="-122"/>
              <a:sym typeface="+mn-ea"/>
            </a:endParaRPr>
          </a:p>
        </p:txBody>
      </p:sp>
      <p:sp>
        <p:nvSpPr>
          <p:cNvPr id="29" name="文本框 28"/>
          <p:cNvSpPr txBox="1"/>
          <p:nvPr/>
        </p:nvSpPr>
        <p:spPr>
          <a:xfrm>
            <a:off x="5410200" y="1219200"/>
            <a:ext cx="1715770" cy="270510"/>
          </a:xfrm>
          <a:prstGeom prst="rect">
            <a:avLst/>
          </a:prstGeom>
          <a:noFill/>
        </p:spPr>
        <p:txBody>
          <a:bodyPr wrap="none" rtlCol="0" anchor="t">
            <a:spAutoFit/>
          </a:bodyPr>
          <a:p>
            <a:pPr algn="l"/>
            <a:r>
              <a:rPr lang="en-US" altLang="zh-CN" sz="1800" b="1">
                <a:latin typeface="微软雅黑" panose="020B0503020204020204" charset="-122"/>
                <a:ea typeface="微软雅黑" panose="020B0503020204020204" charset="-122"/>
                <a:cs typeface="微软雅黑" panose="020B0503020204020204" charset="-122"/>
                <a:sym typeface="+mn-ea"/>
              </a:rPr>
              <a:t>- </a:t>
            </a:r>
            <a:r>
              <a:rPr lang="zh-CN" altLang="en-US" sz="1800" b="1">
                <a:latin typeface="微软雅黑" panose="020B0503020204020204" charset="-122"/>
                <a:ea typeface="微软雅黑" panose="020B0503020204020204" charset="-122"/>
                <a:cs typeface="微软雅黑" panose="020B0503020204020204" charset="-122"/>
                <a:sym typeface="+mn-ea"/>
              </a:rPr>
              <a:t>多次更新D后固定D：</a:t>
            </a:r>
            <a:endParaRPr lang="zh-CN" altLang="en-US" b="1">
              <a:sym typeface="+mn-ea"/>
            </a:endParaRPr>
          </a:p>
        </p:txBody>
      </p:sp>
      <p:sp>
        <p:nvSpPr>
          <p:cNvPr id="30" name="文本框 29"/>
          <p:cNvSpPr txBox="1"/>
          <p:nvPr/>
        </p:nvSpPr>
        <p:spPr>
          <a:xfrm>
            <a:off x="5410200" y="2082165"/>
            <a:ext cx="2511425" cy="270510"/>
          </a:xfrm>
          <a:prstGeom prst="rect">
            <a:avLst/>
          </a:prstGeom>
          <a:noFill/>
        </p:spPr>
        <p:txBody>
          <a:bodyPr wrap="none" rtlCol="0" anchor="t">
            <a:spAutoFit/>
          </a:bodyPr>
          <a:p>
            <a:pPr algn="l"/>
            <a:r>
              <a:rPr lang="zh-CN" altLang="en-US" b="1">
                <a:latin typeface="微软雅黑" panose="020B0503020204020204" charset="-122"/>
                <a:ea typeface="微软雅黑" panose="020B0503020204020204" charset="-122"/>
                <a:cs typeface="微软雅黑" panose="020B0503020204020204" charset="-122"/>
                <a:sym typeface="+mn-ea"/>
              </a:rPr>
              <a:t>★</a:t>
            </a:r>
            <a:r>
              <a:rPr lang="en-US" altLang="zh-CN" b="1">
                <a:latin typeface="微软雅黑" panose="020B0503020204020204" charset="-122"/>
                <a:ea typeface="微软雅黑" panose="020B0503020204020204" charset="-122"/>
                <a:cs typeface="微软雅黑" panose="020B0503020204020204" charset="-122"/>
                <a:sym typeface="+mn-ea"/>
              </a:rPr>
              <a:t> </a:t>
            </a:r>
            <a:r>
              <a:rPr lang="zh-CN" altLang="en-US" sz="1800" b="1">
                <a:latin typeface="微软雅黑" panose="020B0503020204020204" charset="-122"/>
                <a:ea typeface="微软雅黑" panose="020B0503020204020204" charset="-122"/>
                <a:cs typeface="微软雅黑" panose="020B0503020204020204" charset="-122"/>
                <a:sym typeface="+mn-ea"/>
              </a:rPr>
              <a:t>训练过程中D和G的分布示意图：</a:t>
            </a:r>
            <a:endParaRPr lang="zh-CN" altLang="en-US" b="1">
              <a:sym typeface="+mn-ea"/>
            </a:endParaRPr>
          </a:p>
        </p:txBody>
      </p:sp>
      <p:sp>
        <p:nvSpPr>
          <p:cNvPr id="32" name="文本框 31"/>
          <p:cNvSpPr txBox="1"/>
          <p:nvPr/>
        </p:nvSpPr>
        <p:spPr>
          <a:xfrm>
            <a:off x="76200" y="5151755"/>
            <a:ext cx="2345055" cy="270510"/>
          </a:xfrm>
          <a:prstGeom prst="rect">
            <a:avLst/>
          </a:prstGeom>
          <a:noFill/>
        </p:spPr>
        <p:txBody>
          <a:bodyPr wrap="square" rtlCol="0" anchor="t">
            <a:spAutoFit/>
          </a:bodyPr>
          <a:p>
            <a:r>
              <a:rPr lang="zh-CN" altLang="en-US" sz="1800" b="1">
                <a:latin typeface="微软雅黑" panose="020B0503020204020204" charset="-122"/>
                <a:ea typeface="微软雅黑" panose="020B0503020204020204" charset="-122"/>
                <a:cs typeface="微软雅黑" panose="020B0503020204020204" charset="-122"/>
                <a:sym typeface="+mn-ea"/>
              </a:rPr>
              <a:t>★</a:t>
            </a:r>
            <a:r>
              <a:rPr lang="en-US" altLang="zh-CN" sz="1800" b="1">
                <a:latin typeface="微软雅黑" panose="020B0503020204020204" charset="-122"/>
                <a:ea typeface="微软雅黑" panose="020B0503020204020204" charset="-122"/>
                <a:cs typeface="微软雅黑" panose="020B0503020204020204" charset="-122"/>
                <a:sym typeface="+mn-ea"/>
              </a:rPr>
              <a:t> </a:t>
            </a:r>
            <a:r>
              <a:rPr lang="en-US" altLang="zh-CN" sz="1800" b="1">
                <a:latin typeface="微软雅黑" panose="020B0503020204020204" charset="-122"/>
                <a:ea typeface="微软雅黑" panose="020B0503020204020204" charset="-122"/>
                <a:cs typeface="微软雅黑" panose="020B0503020204020204" charset="-122"/>
              </a:rPr>
              <a:t>GAN模型的目标函数</a:t>
            </a:r>
            <a:r>
              <a:rPr lang="zh-CN" altLang="en-US" sz="1800" b="1">
                <a:latin typeface="微软雅黑" panose="020B0503020204020204" charset="-122"/>
                <a:ea typeface="微软雅黑" panose="020B0503020204020204" charset="-122"/>
                <a:cs typeface="微软雅黑" panose="020B0503020204020204" charset="-122"/>
              </a:rPr>
              <a:t>：</a:t>
            </a:r>
            <a:endParaRPr lang="zh-CN" altLang="en-US" sz="1800" b="1">
              <a:latin typeface="微软雅黑" panose="020B0503020204020204" charset="-122"/>
              <a:ea typeface="微软雅黑" panose="020B0503020204020204" charset="-122"/>
              <a:cs typeface="微软雅黑" panose="020B0503020204020204" charset="-122"/>
            </a:endParaRPr>
          </a:p>
        </p:txBody>
      </p:sp>
      <p:pic>
        <p:nvPicPr>
          <p:cNvPr id="33" name="图片 32"/>
          <p:cNvPicPr>
            <a:picLocks noChangeAspect="1"/>
          </p:cNvPicPr>
          <p:nvPr/>
        </p:nvPicPr>
        <p:blipFill>
          <a:blip r:embed="rId5"/>
          <a:stretch>
            <a:fillRect/>
          </a:stretch>
        </p:blipFill>
        <p:spPr>
          <a:xfrm>
            <a:off x="111760" y="5485130"/>
            <a:ext cx="4000500" cy="259715"/>
          </a:xfrm>
          <a:prstGeom prst="rect">
            <a:avLst/>
          </a:prstGeom>
        </p:spPr>
      </p:pic>
      <p:sp>
        <p:nvSpPr>
          <p:cNvPr id="34" name="文本框 33"/>
          <p:cNvSpPr txBox="1"/>
          <p:nvPr/>
        </p:nvSpPr>
        <p:spPr>
          <a:xfrm>
            <a:off x="5135245" y="4180840"/>
            <a:ext cx="480060" cy="270510"/>
          </a:xfrm>
          <a:prstGeom prst="rect">
            <a:avLst/>
          </a:prstGeom>
          <a:noFill/>
        </p:spPr>
        <p:txBody>
          <a:bodyPr wrap="none" rtlCol="0" anchor="t">
            <a:spAutoFit/>
          </a:bodyPr>
          <a:p>
            <a:r>
              <a:rPr lang="zh-CN" altLang="en-US" sz="1800" b="1">
                <a:solidFill>
                  <a:srgbClr val="FF0000"/>
                </a:solidFill>
                <a:latin typeface="微软雅黑" panose="020B0503020204020204" charset="-122"/>
                <a:ea typeface="微软雅黑" panose="020B0503020204020204" charset="-122"/>
              </a:rPr>
              <a:t>评价</a:t>
            </a:r>
            <a:endParaRPr lang="zh-CN" altLang="en-US">
              <a:latin typeface="微软雅黑" panose="020B0503020204020204" charset="-122"/>
              <a:ea typeface="微软雅黑" panose="020B0503020204020204" charset="-122"/>
            </a:endParaRPr>
          </a:p>
        </p:txBody>
      </p:sp>
      <p:sp>
        <p:nvSpPr>
          <p:cNvPr id="35" name="文本框 34"/>
          <p:cNvSpPr txBox="1"/>
          <p:nvPr/>
        </p:nvSpPr>
        <p:spPr>
          <a:xfrm>
            <a:off x="5440045" y="4504055"/>
            <a:ext cx="3051175" cy="1348105"/>
          </a:xfrm>
          <a:prstGeom prst="rect">
            <a:avLst/>
          </a:prstGeom>
          <a:noFill/>
        </p:spPr>
        <p:txBody>
          <a:bodyPr wrap="none" rtlCol="0" anchor="t">
            <a:spAutoFit/>
          </a:bodyPr>
          <a:p>
            <a:pPr algn="l"/>
            <a:r>
              <a:rPr lang="zh-CN" altLang="en-US" b="1">
                <a:latin typeface="微软雅黑" panose="020B0503020204020204" charset="-122"/>
                <a:ea typeface="微软雅黑" panose="020B0503020204020204" charset="-122"/>
                <a:cs typeface="微软雅黑" panose="020B0503020204020204" charset="-122"/>
                <a:sym typeface="+mn-ea"/>
              </a:rPr>
              <a:t>➩</a:t>
            </a:r>
            <a:r>
              <a:rPr lang="en-US" altLang="zh-CN" b="1">
                <a:latin typeface="微软雅黑" panose="020B0503020204020204" charset="-122"/>
                <a:ea typeface="微软雅黑" panose="020B0503020204020204" charset="-122"/>
                <a:cs typeface="微软雅黑" panose="020B0503020204020204" charset="-122"/>
                <a:sym typeface="+mn-ea"/>
              </a:rPr>
              <a:t> </a:t>
            </a:r>
            <a:r>
              <a:rPr lang="zh-CN" altLang="en-US" b="1">
                <a:latin typeface="微软雅黑" panose="020B0503020204020204" charset="-122"/>
                <a:ea typeface="微软雅黑" panose="020B0503020204020204" charset="-122"/>
                <a:cs typeface="微软雅黑" panose="020B0503020204020204" charset="-122"/>
                <a:sym typeface="+mn-ea"/>
              </a:rPr>
              <a:t>生成式模型，无监督学习方式，相对简单</a:t>
            </a:r>
            <a:endParaRPr lang="zh-CN" altLang="en-US" b="1">
              <a:latin typeface="微软雅黑" panose="020B0503020204020204" charset="-122"/>
              <a:ea typeface="微软雅黑" panose="020B0503020204020204" charset="-122"/>
              <a:cs typeface="微软雅黑" panose="020B0503020204020204" charset="-122"/>
              <a:sym typeface="+mn-ea"/>
            </a:endParaRPr>
          </a:p>
          <a:p>
            <a:pPr algn="l"/>
            <a:endParaRPr lang="zh-CN" altLang="en-US" b="1">
              <a:latin typeface="微软雅黑" panose="020B0503020204020204" charset="-122"/>
              <a:ea typeface="微软雅黑" panose="020B0503020204020204" charset="-122"/>
              <a:cs typeface="微软雅黑" panose="020B0503020204020204" charset="-122"/>
              <a:sym typeface="+mn-ea"/>
            </a:endParaRPr>
          </a:p>
          <a:p>
            <a:pPr algn="l"/>
            <a:r>
              <a:rPr lang="zh-CN" altLang="en-US" b="1">
                <a:latin typeface="微软雅黑" panose="020B0503020204020204" charset="-122"/>
                <a:ea typeface="微软雅黑" panose="020B0503020204020204" charset="-122"/>
                <a:cs typeface="微软雅黑" panose="020B0503020204020204" charset="-122"/>
                <a:sym typeface="+mn-ea"/>
              </a:rPr>
              <a:t>➩</a:t>
            </a:r>
            <a:r>
              <a:rPr lang="en-US" altLang="zh-CN" b="1">
                <a:latin typeface="微软雅黑" panose="020B0503020204020204" charset="-122"/>
                <a:ea typeface="微软雅黑" panose="020B0503020204020204" charset="-122"/>
                <a:cs typeface="微软雅黑" panose="020B0503020204020204" charset="-122"/>
                <a:sym typeface="+mn-ea"/>
              </a:rPr>
              <a:t> </a:t>
            </a:r>
            <a:r>
              <a:rPr lang="zh-CN" altLang="en-US" b="1">
                <a:latin typeface="微软雅黑" panose="020B0503020204020204" charset="-122"/>
                <a:ea typeface="微软雅黑" panose="020B0503020204020204" charset="-122"/>
                <a:cs typeface="微软雅黑" panose="020B0503020204020204" charset="-122"/>
                <a:sym typeface="+mn-ea"/>
              </a:rPr>
              <a:t>图像生成等任务中出现大量</a:t>
            </a:r>
            <a:r>
              <a:rPr lang="en-US" altLang="zh-CN" b="1">
                <a:latin typeface="微软雅黑" panose="020B0503020204020204" charset="-122"/>
                <a:ea typeface="微软雅黑" panose="020B0503020204020204" charset="-122"/>
                <a:cs typeface="微软雅黑" panose="020B0503020204020204" charset="-122"/>
                <a:sym typeface="+mn-ea"/>
              </a:rPr>
              <a:t>GAN</a:t>
            </a:r>
            <a:r>
              <a:rPr lang="zh-CN" altLang="en-US" b="1">
                <a:latin typeface="微软雅黑" panose="020B0503020204020204" charset="-122"/>
                <a:ea typeface="微软雅黑" panose="020B0503020204020204" charset="-122"/>
                <a:cs typeface="微软雅黑" panose="020B0503020204020204" charset="-122"/>
                <a:sym typeface="+mn-ea"/>
              </a:rPr>
              <a:t>的</a:t>
            </a:r>
            <a:r>
              <a:rPr lang="zh-CN" altLang="en-US" b="1">
                <a:latin typeface="微软雅黑" panose="020B0503020204020204" charset="-122"/>
                <a:ea typeface="微软雅黑" panose="020B0503020204020204" charset="-122"/>
                <a:cs typeface="微软雅黑" panose="020B0503020204020204" charset="-122"/>
                <a:sym typeface="+mn-ea"/>
              </a:rPr>
              <a:t>变种</a:t>
            </a:r>
            <a:endParaRPr lang="zh-CN" altLang="en-US" b="1">
              <a:latin typeface="微软雅黑" panose="020B0503020204020204" charset="-122"/>
              <a:ea typeface="微软雅黑" panose="020B0503020204020204" charset="-122"/>
              <a:cs typeface="微软雅黑" panose="020B0503020204020204" charset="-122"/>
              <a:sym typeface="+mn-ea"/>
            </a:endParaRPr>
          </a:p>
          <a:p>
            <a:pPr algn="l"/>
            <a:endParaRPr lang="zh-CN" altLang="en-US" b="1">
              <a:latin typeface="微软雅黑" panose="020B0503020204020204" charset="-122"/>
              <a:ea typeface="微软雅黑" panose="020B0503020204020204" charset="-122"/>
              <a:cs typeface="微软雅黑" panose="020B0503020204020204" charset="-122"/>
              <a:sym typeface="+mn-ea"/>
            </a:endParaRPr>
          </a:p>
          <a:p>
            <a:pPr algn="l"/>
            <a:r>
              <a:rPr lang="zh-CN" altLang="en-US" b="1">
                <a:latin typeface="微软雅黑" panose="020B0503020204020204" charset="-122"/>
                <a:ea typeface="微软雅黑" panose="020B0503020204020204" charset="-122"/>
                <a:cs typeface="微软雅黑" panose="020B0503020204020204" charset="-122"/>
                <a:sym typeface="+mn-ea"/>
              </a:rPr>
              <a:t>➩</a:t>
            </a:r>
            <a:r>
              <a:rPr lang="en-US" altLang="zh-CN" b="1">
                <a:latin typeface="微软雅黑" panose="020B0503020204020204" charset="-122"/>
                <a:ea typeface="微软雅黑" panose="020B0503020204020204" charset="-122"/>
                <a:cs typeface="微软雅黑" panose="020B0503020204020204" charset="-122"/>
                <a:sym typeface="+mn-ea"/>
              </a:rPr>
              <a:t> </a:t>
            </a:r>
            <a:r>
              <a:rPr lang="zh-CN" altLang="en-US" b="1">
                <a:latin typeface="微软雅黑" panose="020B0503020204020204" charset="-122"/>
                <a:ea typeface="微软雅黑" panose="020B0503020204020204" charset="-122"/>
                <a:cs typeface="微软雅黑" panose="020B0503020204020204" charset="-122"/>
                <a:sym typeface="+mn-ea"/>
              </a:rPr>
              <a:t>训练不</a:t>
            </a:r>
            <a:r>
              <a:rPr lang="zh-CN" altLang="en-US" b="1">
                <a:latin typeface="微软雅黑" panose="020B0503020204020204" charset="-122"/>
                <a:ea typeface="微软雅黑" panose="020B0503020204020204" charset="-122"/>
                <a:cs typeface="微软雅黑" panose="020B0503020204020204" charset="-122"/>
                <a:sym typeface="+mn-ea"/>
              </a:rPr>
              <a:t>稳定</a:t>
            </a:r>
            <a:endParaRPr lang="zh-CN" altLang="en-US" b="1">
              <a:latin typeface="微软雅黑" panose="020B0503020204020204" charset="-122"/>
              <a:ea typeface="微软雅黑" panose="020B0503020204020204" charset="-122"/>
              <a:cs typeface="微软雅黑" panose="020B0503020204020204" charset="-122"/>
              <a:sym typeface="+mn-ea"/>
            </a:endParaRPr>
          </a:p>
          <a:p>
            <a:pPr algn="l"/>
            <a:endParaRPr lang="zh-CN" altLang="en-US" b="1">
              <a:latin typeface="微软雅黑" panose="020B0503020204020204" charset="-122"/>
              <a:ea typeface="微软雅黑" panose="020B0503020204020204" charset="-122"/>
              <a:cs typeface="微软雅黑" panose="020B0503020204020204" charset="-122"/>
              <a:sym typeface="+mn-ea"/>
            </a:endParaRPr>
          </a:p>
          <a:p>
            <a:pPr algn="l"/>
            <a:r>
              <a:rPr lang="zh-CN" altLang="en-US" b="1">
                <a:latin typeface="微软雅黑" panose="020B0503020204020204" charset="-122"/>
                <a:ea typeface="微软雅黑" panose="020B0503020204020204" charset="-122"/>
                <a:cs typeface="微软雅黑" panose="020B0503020204020204" charset="-122"/>
                <a:sym typeface="+mn-ea"/>
              </a:rPr>
              <a:t>➩</a:t>
            </a:r>
            <a:r>
              <a:rPr lang="en-US" altLang="zh-CN" b="1">
                <a:latin typeface="微软雅黑" panose="020B0503020204020204" charset="-122"/>
                <a:ea typeface="微软雅黑" panose="020B0503020204020204" charset="-122"/>
                <a:cs typeface="微软雅黑" panose="020B0503020204020204" charset="-122"/>
                <a:sym typeface="+mn-ea"/>
              </a:rPr>
              <a:t> </a:t>
            </a:r>
            <a:r>
              <a:rPr lang="en-US" altLang="zh-CN" b="1">
                <a:latin typeface="微软雅黑" panose="020B0503020204020204" charset="-122"/>
                <a:ea typeface="微软雅黑" panose="020B0503020204020204" charset="-122"/>
                <a:cs typeface="微软雅黑" panose="020B0503020204020204" charset="-122"/>
                <a:sym typeface="+mn-ea"/>
              </a:rPr>
              <a:t>Diffusion</a:t>
            </a:r>
            <a:r>
              <a:rPr lang="zh-CN" altLang="en-US" b="1">
                <a:latin typeface="微软雅黑" panose="020B0503020204020204" charset="-122"/>
                <a:ea typeface="微软雅黑" panose="020B0503020204020204" charset="-122"/>
                <a:cs typeface="微软雅黑" panose="020B0503020204020204" charset="-122"/>
                <a:sym typeface="+mn-ea"/>
              </a:rPr>
              <a:t>等挑战地位</a:t>
            </a:r>
            <a:endParaRPr lang="zh-CN" altLang="en-US" b="1">
              <a:latin typeface="微软雅黑" panose="020B0503020204020204" charset="-122"/>
              <a:ea typeface="微软雅黑" panose="020B0503020204020204" charset="-122"/>
              <a:cs typeface="微软雅黑" panose="020B0503020204020204" charset="-122"/>
              <a:sym typeface="+mn-ea"/>
            </a:endParaRPr>
          </a:p>
        </p:txBody>
      </p:sp>
      <p:sp>
        <p:nvSpPr>
          <p:cNvPr id="36" name="文本框 35"/>
          <p:cNvSpPr txBox="1"/>
          <p:nvPr/>
        </p:nvSpPr>
        <p:spPr>
          <a:xfrm>
            <a:off x="4371340" y="6438900"/>
            <a:ext cx="4701540" cy="330835"/>
          </a:xfrm>
          <a:prstGeom prst="rect">
            <a:avLst/>
          </a:prstGeom>
          <a:noFill/>
        </p:spPr>
        <p:txBody>
          <a:bodyPr wrap="square" rtlCol="0" anchor="t">
            <a:spAutoFit/>
          </a:bodyPr>
          <a:p>
            <a:r>
              <a:rPr sz="1200">
                <a:latin typeface="微软雅黑" panose="020B0503020204020204" charset="-122"/>
                <a:ea typeface="微软雅黑" panose="020B0503020204020204" charset="-122"/>
              </a:rPr>
              <a:t>Goodfellow I J, Pouget-Abadie J, Mirza M, et al. Generative Adversarial Networks[J]. arXiv preprint arXiv:1406.2661, 2014.</a:t>
            </a:r>
            <a:endParaRPr sz="1200">
              <a:latin typeface="微软雅黑" panose="020B0503020204020204" charset="-122"/>
              <a:ea typeface="微软雅黑" panose="020B0503020204020204" charset="-122"/>
            </a:endParaRPr>
          </a:p>
        </p:txBody>
      </p:sp>
      <p:sp>
        <p:nvSpPr>
          <p:cNvPr id="2" name="文本框 1"/>
          <p:cNvSpPr txBox="1"/>
          <p:nvPr/>
        </p:nvSpPr>
        <p:spPr>
          <a:xfrm>
            <a:off x="6335395" y="3810000"/>
            <a:ext cx="1074420" cy="270510"/>
          </a:xfrm>
          <a:prstGeom prst="rect">
            <a:avLst/>
          </a:prstGeom>
          <a:noFill/>
        </p:spPr>
        <p:txBody>
          <a:bodyPr wrap="none" rtlCol="0" anchor="t">
            <a:spAutoFit/>
          </a:bodyPr>
          <a:p>
            <a:r>
              <a:rPr lang="zh-CN" b="1">
                <a:latin typeface="微软雅黑" panose="020B0503020204020204" charset="-122"/>
                <a:ea typeface="微软雅黑" panose="020B0503020204020204" charset="-122"/>
                <a:sym typeface="+mn-ea"/>
              </a:rPr>
              <a:t>达到纳什均衡</a:t>
            </a:r>
            <a:endParaRPr lang="zh-CN" b="1">
              <a:latin typeface="微软雅黑" panose="020B0503020204020204" charset="-122"/>
              <a:ea typeface="微软雅黑" panose="020B0503020204020204" charset="-122"/>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176" name="图片 7175" descr="PPT内页副本1"/>
          <p:cNvPicPr>
            <a:picLocks noChangeAspect="1"/>
          </p:cNvPicPr>
          <p:nvPr/>
        </p:nvPicPr>
        <p:blipFill>
          <a:blip r:embed="rId1"/>
          <a:stretch>
            <a:fillRect/>
          </a:stretch>
        </p:blipFill>
        <p:spPr>
          <a:xfrm>
            <a:off x="0" y="-1905"/>
            <a:ext cx="9144000" cy="6859588"/>
          </a:xfrm>
          <a:prstGeom prst="rect">
            <a:avLst/>
          </a:prstGeom>
          <a:noFill/>
          <a:ln w="9525">
            <a:noFill/>
          </a:ln>
        </p:spPr>
      </p:pic>
      <p:sp>
        <p:nvSpPr>
          <p:cNvPr id="7179" name="标题 7178"/>
          <p:cNvSpPr>
            <a:spLocks noGrp="1"/>
          </p:cNvSpPr>
          <p:nvPr>
            <p:ph type="title"/>
          </p:nvPr>
        </p:nvSpPr>
        <p:spPr>
          <a:xfrm>
            <a:off x="457200" y="274638"/>
            <a:ext cx="5029200" cy="563562"/>
          </a:xfrm>
        </p:spPr>
        <p:txBody>
          <a:bodyPr anchor="ctr" anchorCtr="0"/>
          <a:p>
            <a:pPr algn="l"/>
            <a:r>
              <a:rPr lang="en-US" sz="4000" dirty="0">
                <a:latin typeface="微软雅黑" panose="020B0503020204020204" charset="-122"/>
                <a:ea typeface="微软雅黑" panose="020B0503020204020204" charset="-122"/>
              </a:rPr>
              <a:t>StyleGAN (1/5)</a:t>
            </a:r>
            <a:endParaRPr lang="en-US" sz="4000" dirty="0">
              <a:latin typeface="微软雅黑" panose="020B0503020204020204" charset="-122"/>
              <a:ea typeface="微软雅黑" panose="020B0503020204020204" charset="-122"/>
            </a:endParaRPr>
          </a:p>
        </p:txBody>
      </p:sp>
      <p:sp>
        <p:nvSpPr>
          <p:cNvPr id="4" name="文本框 3"/>
          <p:cNvSpPr txBox="1"/>
          <p:nvPr/>
        </p:nvSpPr>
        <p:spPr>
          <a:xfrm>
            <a:off x="228600" y="1219200"/>
            <a:ext cx="1186815" cy="270510"/>
          </a:xfrm>
          <a:prstGeom prst="rect">
            <a:avLst/>
          </a:prstGeom>
          <a:noFill/>
        </p:spPr>
        <p:txBody>
          <a:bodyPr wrap="none" rtlCol="0" anchor="t">
            <a:spAutoFit/>
          </a:bodyPr>
          <a:p>
            <a:pPr algn="l"/>
            <a:r>
              <a:rPr lang="en-US" altLang="zh-CN" b="1">
                <a:solidFill>
                  <a:srgbClr val="FF0000"/>
                </a:solidFill>
                <a:latin typeface="微软雅黑" panose="020B0503020204020204" charset="-122"/>
                <a:ea typeface="微软雅黑" panose="020B0503020204020204" charset="-122"/>
                <a:cs typeface="微软雅黑" panose="020B0503020204020204" charset="-122"/>
                <a:sym typeface="+mn-ea"/>
              </a:rPr>
              <a:t>Experiment</a:t>
            </a:r>
            <a:r>
              <a:rPr lang="zh-CN" altLang="en-US" b="1">
                <a:solidFill>
                  <a:srgbClr val="FF0000"/>
                </a:solidFill>
                <a:latin typeface="微软雅黑" panose="020B0503020204020204" charset="-122"/>
                <a:ea typeface="微软雅黑" panose="020B0503020204020204" charset="-122"/>
                <a:cs typeface="微软雅黑" panose="020B0503020204020204" charset="-122"/>
                <a:sym typeface="+mn-ea"/>
              </a:rPr>
              <a:t>：</a:t>
            </a:r>
            <a:endParaRPr lang="zh-CN" altLang="en-US" b="1">
              <a:solidFill>
                <a:srgbClr val="FF0000"/>
              </a:solidFill>
              <a:latin typeface="微软雅黑" panose="020B0503020204020204" charset="-122"/>
              <a:ea typeface="微软雅黑" panose="020B0503020204020204" charset="-122"/>
              <a:cs typeface="微软雅黑" panose="020B0503020204020204" charset="-122"/>
              <a:sym typeface="+mn-ea"/>
            </a:endParaRPr>
          </a:p>
        </p:txBody>
      </p:sp>
      <p:pic>
        <p:nvPicPr>
          <p:cNvPr id="6" name="图片 5"/>
          <p:cNvPicPr>
            <a:picLocks noChangeAspect="1"/>
          </p:cNvPicPr>
          <p:nvPr/>
        </p:nvPicPr>
        <p:blipFill>
          <a:blip r:embed="rId2"/>
          <a:stretch>
            <a:fillRect/>
          </a:stretch>
        </p:blipFill>
        <p:spPr>
          <a:xfrm>
            <a:off x="305435" y="1753235"/>
            <a:ext cx="3355340" cy="4477385"/>
          </a:xfrm>
          <a:prstGeom prst="rect">
            <a:avLst/>
          </a:prstGeom>
        </p:spPr>
      </p:pic>
      <p:pic>
        <p:nvPicPr>
          <p:cNvPr id="11" name="图片 10"/>
          <p:cNvPicPr>
            <a:picLocks noChangeAspect="1"/>
          </p:cNvPicPr>
          <p:nvPr/>
        </p:nvPicPr>
        <p:blipFill>
          <a:blip r:embed="rId3"/>
          <a:stretch>
            <a:fillRect/>
          </a:stretch>
        </p:blipFill>
        <p:spPr>
          <a:xfrm>
            <a:off x="4832350" y="1707515"/>
            <a:ext cx="3444240" cy="4567555"/>
          </a:xfrm>
          <a:prstGeom prst="rect">
            <a:avLst/>
          </a:prstGeom>
        </p:spPr>
      </p:pic>
      <p:sp>
        <p:nvSpPr>
          <p:cNvPr id="12" name="文本框 11"/>
          <p:cNvSpPr txBox="1"/>
          <p:nvPr/>
        </p:nvSpPr>
        <p:spPr>
          <a:xfrm>
            <a:off x="6096000" y="6400800"/>
            <a:ext cx="2105025" cy="270510"/>
          </a:xfrm>
          <a:prstGeom prst="rect">
            <a:avLst/>
          </a:prstGeom>
          <a:noFill/>
        </p:spPr>
        <p:txBody>
          <a:bodyPr wrap="square" rtlCol="0" anchor="t">
            <a:spAutoFit/>
          </a:bodyPr>
          <a:p>
            <a:r>
              <a:rPr lang="zh-CN" altLang="en-US">
                <a:latin typeface="微软雅黑" panose="020B0503020204020204" charset="-122"/>
                <a:ea typeface="微软雅黑" panose="020B0503020204020204" charset="-122"/>
              </a:rPr>
              <a:t>LSUN</a:t>
            </a:r>
            <a:r>
              <a:rPr lang="en-US" altLang="zh-CN">
                <a:latin typeface="微软雅黑" panose="020B0503020204020204" charset="-122"/>
                <a:ea typeface="微软雅黑" panose="020B0503020204020204" charset="-122"/>
              </a:rPr>
              <a:t>-</a:t>
            </a:r>
            <a:r>
              <a:rPr lang="zh-CN" altLang="en-US">
                <a:latin typeface="微软雅黑" panose="020B0503020204020204" charset="-122"/>
                <a:ea typeface="微软雅黑" panose="020B0503020204020204" charset="-122"/>
              </a:rPr>
              <a:t>BEDROOM</a:t>
            </a:r>
            <a:endParaRPr lang="zh-CN" altLang="en-US">
              <a:latin typeface="微软雅黑" panose="020B0503020204020204" charset="-122"/>
              <a:ea typeface="微软雅黑" panose="020B0503020204020204" charset="-122"/>
            </a:endParaRPr>
          </a:p>
        </p:txBody>
      </p:sp>
      <p:sp>
        <p:nvSpPr>
          <p:cNvPr id="2" name="文本框 1"/>
          <p:cNvSpPr txBox="1"/>
          <p:nvPr/>
        </p:nvSpPr>
        <p:spPr>
          <a:xfrm>
            <a:off x="1524000" y="6408420"/>
            <a:ext cx="692785" cy="270510"/>
          </a:xfrm>
          <a:prstGeom prst="rect">
            <a:avLst/>
          </a:prstGeom>
          <a:noFill/>
        </p:spPr>
        <p:txBody>
          <a:bodyPr wrap="square" rtlCol="0" anchor="t">
            <a:spAutoFit/>
          </a:bodyPr>
          <a:p>
            <a:r>
              <a:rPr lang="en-US" altLang="zh-CN">
                <a:latin typeface="微软雅黑" panose="020B0503020204020204" charset="-122"/>
                <a:ea typeface="微软雅黑" panose="020B0503020204020204" charset="-122"/>
                <a:sym typeface="+mn-ea"/>
              </a:rPr>
              <a:t>FFHQ</a:t>
            </a:r>
            <a:endParaRPr lang="en-US" altLang="zh-CN">
              <a:latin typeface="微软雅黑" panose="020B0503020204020204" charset="-122"/>
              <a:ea typeface="微软雅黑" panose="020B0503020204020204" charset="-122"/>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176" name="图片 7175" descr="PPT内页副本1"/>
          <p:cNvPicPr>
            <a:picLocks noChangeAspect="1"/>
          </p:cNvPicPr>
          <p:nvPr/>
        </p:nvPicPr>
        <p:blipFill>
          <a:blip r:embed="rId1"/>
          <a:stretch>
            <a:fillRect/>
          </a:stretch>
        </p:blipFill>
        <p:spPr>
          <a:xfrm>
            <a:off x="0" y="-1905"/>
            <a:ext cx="9144000" cy="6859588"/>
          </a:xfrm>
          <a:prstGeom prst="rect">
            <a:avLst/>
          </a:prstGeom>
          <a:noFill/>
          <a:ln w="9525">
            <a:noFill/>
          </a:ln>
        </p:spPr>
      </p:pic>
      <p:sp>
        <p:nvSpPr>
          <p:cNvPr id="10" name="矩形 9"/>
          <p:cNvSpPr/>
          <p:nvPr/>
        </p:nvSpPr>
        <p:spPr>
          <a:xfrm>
            <a:off x="197485" y="4965065"/>
            <a:ext cx="6660515" cy="1283335"/>
          </a:xfrm>
          <a:prstGeom prst="rect">
            <a:avLst/>
          </a:prstGeom>
          <a:ln w="19050">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179" name="标题 7178"/>
          <p:cNvSpPr>
            <a:spLocks noGrp="1"/>
          </p:cNvSpPr>
          <p:nvPr>
            <p:ph type="title"/>
          </p:nvPr>
        </p:nvSpPr>
        <p:spPr>
          <a:xfrm>
            <a:off x="457200" y="274638"/>
            <a:ext cx="5029200" cy="563562"/>
          </a:xfrm>
        </p:spPr>
        <p:txBody>
          <a:bodyPr anchor="ctr" anchorCtr="0"/>
          <a:p>
            <a:pPr algn="l"/>
            <a:r>
              <a:rPr lang="en-US" sz="4000" dirty="0">
                <a:latin typeface="微软雅黑" panose="020B0503020204020204" charset="-122"/>
                <a:ea typeface="微软雅黑" panose="020B0503020204020204" charset="-122"/>
              </a:rPr>
              <a:t>StyleGAN (2/5)</a:t>
            </a:r>
            <a:endParaRPr lang="en-US" sz="4000" dirty="0">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2"/>
          <a:stretch>
            <a:fillRect/>
          </a:stretch>
        </p:blipFill>
        <p:spPr>
          <a:xfrm>
            <a:off x="4648200" y="1324610"/>
            <a:ext cx="4107180" cy="3571875"/>
          </a:xfrm>
          <a:prstGeom prst="rect">
            <a:avLst/>
          </a:prstGeom>
        </p:spPr>
      </p:pic>
      <p:sp>
        <p:nvSpPr>
          <p:cNvPr id="21" name="文本框 20"/>
          <p:cNvSpPr txBox="1"/>
          <p:nvPr/>
        </p:nvSpPr>
        <p:spPr>
          <a:xfrm>
            <a:off x="219710" y="1295400"/>
            <a:ext cx="4237355" cy="1168400"/>
          </a:xfrm>
          <a:prstGeom prst="rect">
            <a:avLst/>
          </a:prstGeom>
          <a:noFill/>
        </p:spPr>
        <p:txBody>
          <a:bodyPr wrap="square" rtlCol="0" anchor="t">
            <a:spAutoFit/>
          </a:bodyPr>
          <a:p>
            <a:pPr algn="l"/>
            <a:r>
              <a:rPr lang="en-US" altLang="zh-CN" sz="1800" b="1">
                <a:solidFill>
                  <a:srgbClr val="FF0000"/>
                </a:solidFill>
                <a:latin typeface="微软雅黑" panose="020B0503020204020204" charset="-122"/>
                <a:ea typeface="微软雅黑" panose="020B0503020204020204" charset="-122"/>
                <a:cs typeface="微软雅黑" panose="020B0503020204020204" charset="-122"/>
                <a:sym typeface="+mn-ea"/>
              </a:rPr>
              <a:t>Motivation:</a:t>
            </a:r>
            <a:endParaRPr lang="en-US" altLang="zh-CN" sz="1800" b="1">
              <a:solidFill>
                <a:srgbClr val="FF0000"/>
              </a:solidFill>
              <a:latin typeface="微软雅黑" panose="020B0503020204020204" charset="-122"/>
              <a:ea typeface="微软雅黑" panose="020B0503020204020204" charset="-122"/>
              <a:cs typeface="微软雅黑" panose="020B0503020204020204" charset="-122"/>
              <a:sym typeface="+mn-ea"/>
            </a:endParaRPr>
          </a:p>
          <a:p>
            <a:pPr algn="l"/>
            <a:endParaRPr lang="en-US" altLang="zh-CN" sz="1800" b="1">
              <a:solidFill>
                <a:srgbClr val="FF0000"/>
              </a:solidFill>
              <a:latin typeface="微软雅黑" panose="020B0503020204020204" charset="-122"/>
              <a:ea typeface="微软雅黑" panose="020B0503020204020204" charset="-122"/>
              <a:cs typeface="微软雅黑" panose="020B0503020204020204" charset="-122"/>
              <a:sym typeface="+mn-ea"/>
            </a:endParaRPr>
          </a:p>
          <a:p>
            <a:pPr algn="l"/>
            <a:r>
              <a:rPr lang="en-US" altLang="zh-CN" sz="1800" b="1">
                <a:solidFill>
                  <a:schemeClr val="tx1"/>
                </a:solidFill>
                <a:latin typeface="微软雅黑" panose="020B0503020204020204" charset="-122"/>
                <a:ea typeface="微软雅黑" panose="020B0503020204020204" charset="-122"/>
                <a:cs typeface="微软雅黑" panose="020B0503020204020204" charset="-122"/>
                <a:sym typeface="+mn-ea"/>
              </a:rPr>
              <a:t>1.</a:t>
            </a:r>
            <a:r>
              <a:rPr lang="zh-CN" altLang="en-US" sz="1800" b="1">
                <a:solidFill>
                  <a:schemeClr val="tx1"/>
                </a:solidFill>
                <a:latin typeface="微软雅黑" panose="020B0503020204020204" charset="-122"/>
                <a:ea typeface="微软雅黑" panose="020B0503020204020204" charset="-122"/>
                <a:cs typeface="微软雅黑" panose="020B0503020204020204" charset="-122"/>
                <a:sym typeface="+mn-ea"/>
              </a:rPr>
              <a:t>传统方法对生成模型的隐空间（</a:t>
            </a:r>
            <a:r>
              <a:rPr lang="en-US" altLang="zh-CN" sz="1800" b="1">
                <a:solidFill>
                  <a:schemeClr val="tx1"/>
                </a:solidFill>
                <a:latin typeface="微软雅黑" panose="020B0503020204020204" charset="-122"/>
                <a:ea typeface="微软雅黑" panose="020B0503020204020204" charset="-122"/>
                <a:cs typeface="微软雅黑" panose="020B0503020204020204" charset="-122"/>
                <a:sym typeface="+mn-ea"/>
              </a:rPr>
              <a:t>latent space</a:t>
            </a:r>
            <a:r>
              <a:rPr lang="zh-CN" altLang="en-US" sz="1800" b="1">
                <a:solidFill>
                  <a:schemeClr val="tx1"/>
                </a:solidFill>
                <a:latin typeface="微软雅黑" panose="020B0503020204020204" charset="-122"/>
                <a:ea typeface="微软雅黑" panose="020B0503020204020204" charset="-122"/>
                <a:cs typeface="微软雅黑" panose="020B0503020204020204" charset="-122"/>
                <a:sym typeface="+mn-ea"/>
              </a:rPr>
              <a:t>）缺乏理解</a:t>
            </a:r>
            <a:endParaRPr lang="zh-CN" altLang="en-US" sz="1800" b="1">
              <a:solidFill>
                <a:schemeClr val="tx1"/>
              </a:solidFill>
              <a:latin typeface="微软雅黑" panose="020B0503020204020204" charset="-122"/>
              <a:ea typeface="微软雅黑" panose="020B0503020204020204" charset="-122"/>
              <a:cs typeface="微软雅黑" panose="020B0503020204020204" charset="-122"/>
              <a:sym typeface="+mn-ea"/>
            </a:endParaRPr>
          </a:p>
          <a:p>
            <a:pPr algn="l"/>
            <a:endParaRPr lang="en-US" altLang="zh-CN" sz="1800" b="1">
              <a:solidFill>
                <a:schemeClr val="tx1"/>
              </a:solidFill>
              <a:latin typeface="微软雅黑" panose="020B0503020204020204" charset="-122"/>
              <a:ea typeface="微软雅黑" panose="020B0503020204020204" charset="-122"/>
              <a:cs typeface="微软雅黑" panose="020B0503020204020204" charset="-122"/>
              <a:sym typeface="+mn-ea"/>
            </a:endParaRPr>
          </a:p>
          <a:p>
            <a:pPr algn="l"/>
            <a:r>
              <a:rPr lang="en-US" altLang="zh-CN" sz="1800" b="1">
                <a:latin typeface="微软雅黑" panose="020B0503020204020204" charset="-122"/>
                <a:ea typeface="微软雅黑" panose="020B0503020204020204" charset="-122"/>
                <a:cs typeface="微软雅黑" panose="020B0503020204020204" charset="-122"/>
                <a:sym typeface="+mn-ea"/>
              </a:rPr>
              <a:t>2.</a:t>
            </a:r>
            <a:r>
              <a:rPr lang="zh-CN" altLang="en-US" sz="1800" b="1">
                <a:latin typeface="微软雅黑" panose="020B0503020204020204" charset="-122"/>
                <a:ea typeface="微软雅黑" panose="020B0503020204020204" charset="-122"/>
                <a:cs typeface="微软雅黑" panose="020B0503020204020204" charset="-122"/>
                <a:sym typeface="+mn-ea"/>
              </a:rPr>
              <a:t>生成</a:t>
            </a:r>
            <a:r>
              <a:rPr lang="zh-CN" altLang="en-US" sz="1800" b="1">
                <a:latin typeface="微软雅黑" panose="020B0503020204020204" charset="-122"/>
                <a:ea typeface="微软雅黑" panose="020B0503020204020204" charset="-122"/>
                <a:cs typeface="微软雅黑" panose="020B0503020204020204" charset="-122"/>
                <a:sym typeface="+mn-ea"/>
              </a:rPr>
              <a:t>指定特征的能力有限（属性在空间上不解耦）</a:t>
            </a:r>
            <a:endParaRPr lang="zh-CN" altLang="en-US" sz="1800" b="1">
              <a:latin typeface="微软雅黑" panose="020B0503020204020204" charset="-122"/>
              <a:ea typeface="微软雅黑" panose="020B0503020204020204" charset="-122"/>
              <a:cs typeface="微软雅黑" panose="020B0503020204020204" charset="-122"/>
              <a:sym typeface="+mn-ea"/>
            </a:endParaRPr>
          </a:p>
          <a:p>
            <a:pPr algn="l"/>
            <a:endParaRPr lang="en-US" altLang="zh-CN" sz="1800" b="1">
              <a:latin typeface="微软雅黑" panose="020B0503020204020204" charset="-122"/>
              <a:ea typeface="微软雅黑" panose="020B0503020204020204" charset="-122"/>
              <a:cs typeface="微软雅黑" panose="020B0503020204020204" charset="-122"/>
              <a:sym typeface="+mn-ea"/>
            </a:endParaRPr>
          </a:p>
        </p:txBody>
      </p:sp>
      <p:pic>
        <p:nvPicPr>
          <p:cNvPr id="5" name="图片 4"/>
          <p:cNvPicPr>
            <a:picLocks noChangeAspect="1"/>
          </p:cNvPicPr>
          <p:nvPr/>
        </p:nvPicPr>
        <p:blipFill>
          <a:blip r:embed="rId3"/>
          <a:srcRect r="19348" b="-4720"/>
          <a:stretch>
            <a:fillRect/>
          </a:stretch>
        </p:blipFill>
        <p:spPr>
          <a:xfrm>
            <a:off x="4267835" y="5334635"/>
            <a:ext cx="2294890" cy="380365"/>
          </a:xfrm>
          <a:prstGeom prst="rect">
            <a:avLst/>
          </a:prstGeom>
        </p:spPr>
      </p:pic>
      <p:sp>
        <p:nvSpPr>
          <p:cNvPr id="3" name="文本框 2"/>
          <p:cNvSpPr txBox="1"/>
          <p:nvPr/>
        </p:nvSpPr>
        <p:spPr>
          <a:xfrm>
            <a:off x="219710" y="2591435"/>
            <a:ext cx="2850515" cy="1706880"/>
          </a:xfrm>
          <a:prstGeom prst="rect">
            <a:avLst/>
          </a:prstGeom>
          <a:noFill/>
        </p:spPr>
        <p:txBody>
          <a:bodyPr wrap="square" rtlCol="0" anchor="t">
            <a:spAutoFit/>
          </a:bodyPr>
          <a:p>
            <a:pPr algn="l"/>
            <a:r>
              <a:rPr lang="en-US" altLang="zh-CN" b="1">
                <a:solidFill>
                  <a:srgbClr val="FF0000"/>
                </a:solidFill>
                <a:latin typeface="微软雅黑" panose="020B0503020204020204" charset="-122"/>
                <a:ea typeface="微软雅黑" panose="020B0503020204020204" charset="-122"/>
                <a:cs typeface="微软雅黑" panose="020B0503020204020204" charset="-122"/>
                <a:sym typeface="+mn-ea"/>
              </a:rPr>
              <a:t>Contribution:</a:t>
            </a:r>
            <a:endParaRPr lang="en-US" altLang="zh-CN" b="1">
              <a:solidFill>
                <a:srgbClr val="FF0000"/>
              </a:solidFill>
              <a:latin typeface="微软雅黑" panose="020B0503020204020204" charset="-122"/>
              <a:ea typeface="微软雅黑" panose="020B0503020204020204" charset="-122"/>
              <a:cs typeface="微软雅黑" panose="020B0503020204020204" charset="-122"/>
              <a:sym typeface="+mn-ea"/>
            </a:endParaRPr>
          </a:p>
          <a:p>
            <a:pPr algn="l"/>
            <a:endParaRPr lang="en-US" altLang="zh-CN" b="1">
              <a:solidFill>
                <a:srgbClr val="FF0000"/>
              </a:solidFill>
              <a:latin typeface="微软雅黑" panose="020B0503020204020204" charset="-122"/>
              <a:ea typeface="微软雅黑" panose="020B0503020204020204" charset="-122"/>
              <a:cs typeface="微软雅黑" panose="020B0503020204020204" charset="-122"/>
              <a:sym typeface="+mn-ea"/>
            </a:endParaRPr>
          </a:p>
          <a:p>
            <a:pPr algn="l"/>
            <a:r>
              <a:rPr lang="zh-CN" altLang="en-US" b="1">
                <a:latin typeface="微软雅黑" panose="020B0503020204020204" charset="-122"/>
                <a:ea typeface="微软雅黑" panose="020B0503020204020204" charset="-122"/>
                <a:cs typeface="微软雅黑" panose="020B0503020204020204" charset="-122"/>
                <a:sym typeface="+mn-ea"/>
              </a:rPr>
              <a:t>1.提出</a:t>
            </a:r>
            <a:r>
              <a:rPr lang="en-US" altLang="zh-CN" b="1">
                <a:latin typeface="微软雅黑" panose="020B0503020204020204" charset="-122"/>
                <a:ea typeface="微软雅黑" panose="020B0503020204020204" charset="-122"/>
                <a:cs typeface="微软雅黑" panose="020B0503020204020204" charset="-122"/>
                <a:sym typeface="+mn-ea"/>
              </a:rPr>
              <a:t>Style-based</a:t>
            </a:r>
            <a:r>
              <a:rPr lang="zh-CN" altLang="en-US" b="1">
                <a:latin typeface="微软雅黑" panose="020B0503020204020204" charset="-122"/>
                <a:ea typeface="微软雅黑" panose="020B0503020204020204" charset="-122"/>
                <a:cs typeface="微软雅黑" panose="020B0503020204020204" charset="-122"/>
                <a:sym typeface="+mn-ea"/>
              </a:rPr>
              <a:t>的Generator</a:t>
            </a:r>
            <a:r>
              <a:rPr lang="en-US" altLang="zh-CN" b="1">
                <a:latin typeface="微软雅黑" panose="020B0503020204020204" charset="-122"/>
                <a:ea typeface="微软雅黑" panose="020B0503020204020204" charset="-122"/>
                <a:cs typeface="微软雅黑" panose="020B0503020204020204" charset="-122"/>
                <a:sym typeface="+mn-ea"/>
              </a:rPr>
              <a:t> </a:t>
            </a:r>
            <a:endParaRPr lang="en-US" altLang="zh-CN" b="1">
              <a:latin typeface="微软雅黑" panose="020B0503020204020204" charset="-122"/>
              <a:ea typeface="微软雅黑" panose="020B0503020204020204" charset="-122"/>
              <a:cs typeface="微软雅黑" panose="020B0503020204020204" charset="-122"/>
              <a:sym typeface="+mn-ea"/>
            </a:endParaRPr>
          </a:p>
          <a:p>
            <a:pPr algn="l"/>
            <a:endParaRPr lang="zh-CN" altLang="en-US" b="1">
              <a:latin typeface="微软雅黑" panose="020B0503020204020204" charset="-122"/>
              <a:ea typeface="微软雅黑" panose="020B0503020204020204" charset="-122"/>
              <a:cs typeface="微软雅黑" panose="020B0503020204020204" charset="-122"/>
              <a:sym typeface="+mn-ea"/>
            </a:endParaRPr>
          </a:p>
          <a:p>
            <a:pPr algn="l"/>
            <a:r>
              <a:rPr lang="zh-CN" altLang="en-US" b="1">
                <a:latin typeface="微软雅黑" panose="020B0503020204020204" charset="-122"/>
                <a:ea typeface="微软雅黑" panose="020B0503020204020204" charset="-122"/>
                <a:cs typeface="微软雅黑" panose="020B0503020204020204" charset="-122"/>
                <a:sym typeface="+mn-ea"/>
              </a:rPr>
              <a:t>2.对隐空间实现了更好的解耦</a:t>
            </a:r>
            <a:endParaRPr lang="zh-CN" altLang="en-US" b="1">
              <a:latin typeface="微软雅黑" panose="020B0503020204020204" charset="-122"/>
              <a:ea typeface="微软雅黑" panose="020B0503020204020204" charset="-122"/>
              <a:cs typeface="微软雅黑" panose="020B0503020204020204" charset="-122"/>
              <a:sym typeface="+mn-ea"/>
            </a:endParaRPr>
          </a:p>
          <a:p>
            <a:pPr algn="l"/>
            <a:endParaRPr lang="zh-CN" altLang="en-US" b="1">
              <a:latin typeface="微软雅黑" panose="020B0503020204020204" charset="-122"/>
              <a:ea typeface="微软雅黑" panose="020B0503020204020204" charset="-122"/>
              <a:cs typeface="微软雅黑" panose="020B0503020204020204" charset="-122"/>
              <a:sym typeface="+mn-ea"/>
            </a:endParaRPr>
          </a:p>
          <a:p>
            <a:pPr algn="l"/>
            <a:r>
              <a:rPr lang="zh-CN" altLang="en-US" b="1">
                <a:latin typeface="微软雅黑" panose="020B0503020204020204" charset="-122"/>
                <a:ea typeface="微软雅黑" panose="020B0503020204020204" charset="-122"/>
                <a:cs typeface="微软雅黑" panose="020B0503020204020204" charset="-122"/>
                <a:sym typeface="+mn-ea"/>
              </a:rPr>
              <a:t>3.两个新的量化隐空间解耦程度的方法</a:t>
            </a:r>
            <a:endParaRPr lang="zh-CN" altLang="en-US" b="1">
              <a:latin typeface="微软雅黑" panose="020B0503020204020204" charset="-122"/>
              <a:ea typeface="微软雅黑" panose="020B0503020204020204" charset="-122"/>
              <a:cs typeface="微软雅黑" panose="020B0503020204020204" charset="-122"/>
              <a:sym typeface="+mn-ea"/>
            </a:endParaRPr>
          </a:p>
          <a:p>
            <a:pPr algn="l"/>
            <a:endParaRPr lang="zh-CN" altLang="en-US" b="1">
              <a:latin typeface="微软雅黑" panose="020B0503020204020204" charset="-122"/>
              <a:ea typeface="微软雅黑" panose="020B0503020204020204" charset="-122"/>
              <a:cs typeface="微软雅黑" panose="020B0503020204020204" charset="-122"/>
              <a:sym typeface="+mn-ea"/>
            </a:endParaRPr>
          </a:p>
          <a:p>
            <a:pPr algn="l"/>
            <a:r>
              <a:rPr lang="en-US" altLang="zh-CN" b="1">
                <a:latin typeface="微软雅黑" panose="020B0503020204020204" charset="-122"/>
                <a:ea typeface="微软雅黑" panose="020B0503020204020204" charset="-122"/>
                <a:cs typeface="微软雅黑" panose="020B0503020204020204" charset="-122"/>
                <a:sym typeface="+mn-ea"/>
              </a:rPr>
              <a:t>4.</a:t>
            </a:r>
            <a:r>
              <a:rPr lang="zh-CN" altLang="en-US" b="1">
                <a:latin typeface="微软雅黑" panose="020B0503020204020204" charset="-122"/>
                <a:ea typeface="微软雅黑" panose="020B0503020204020204" charset="-122"/>
                <a:cs typeface="微软雅黑" panose="020B0503020204020204" charset="-122"/>
                <a:sym typeface="+mn-ea"/>
              </a:rPr>
              <a:t>人脸数据集</a:t>
            </a:r>
            <a:r>
              <a:rPr lang="en-US" altLang="zh-CN" b="1">
                <a:latin typeface="微软雅黑" panose="020B0503020204020204" charset="-122"/>
                <a:ea typeface="微软雅黑" panose="020B0503020204020204" charset="-122"/>
                <a:cs typeface="微软雅黑" panose="020B0503020204020204" charset="-122"/>
                <a:sym typeface="+mn-ea"/>
              </a:rPr>
              <a:t>FFHQ</a:t>
            </a:r>
            <a:endParaRPr lang="zh-CN" altLang="en-US">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219710" y="4496435"/>
            <a:ext cx="860425" cy="270510"/>
          </a:xfrm>
          <a:prstGeom prst="rect">
            <a:avLst/>
          </a:prstGeom>
          <a:noFill/>
        </p:spPr>
        <p:txBody>
          <a:bodyPr wrap="none" rtlCol="0" anchor="t">
            <a:spAutoFit/>
          </a:bodyPr>
          <a:p>
            <a:pPr algn="l"/>
            <a:r>
              <a:rPr lang="en-US" altLang="zh-CN" b="1">
                <a:solidFill>
                  <a:srgbClr val="FF0000"/>
                </a:solidFill>
                <a:latin typeface="微软雅黑" panose="020B0503020204020204" charset="-122"/>
                <a:ea typeface="微软雅黑" panose="020B0503020204020204" charset="-122"/>
                <a:cs typeface="微软雅黑" panose="020B0503020204020204" charset="-122"/>
                <a:sym typeface="+mn-ea"/>
              </a:rPr>
              <a:t>Method</a:t>
            </a:r>
            <a:r>
              <a:rPr lang="zh-CN" altLang="en-US" b="1">
                <a:solidFill>
                  <a:srgbClr val="FF0000"/>
                </a:solidFill>
                <a:latin typeface="微软雅黑" panose="020B0503020204020204" charset="-122"/>
                <a:ea typeface="微软雅黑" panose="020B0503020204020204" charset="-122"/>
                <a:cs typeface="微软雅黑" panose="020B0503020204020204" charset="-122"/>
                <a:sym typeface="+mn-ea"/>
              </a:rPr>
              <a:t>：</a:t>
            </a:r>
            <a:endParaRPr lang="zh-CN" altLang="en-US" b="1">
              <a:solidFill>
                <a:srgbClr val="FF0000"/>
              </a:solidFill>
              <a:latin typeface="微软雅黑" panose="020B0503020204020204" charset="-122"/>
              <a:ea typeface="微软雅黑" panose="020B0503020204020204" charset="-122"/>
              <a:cs typeface="微软雅黑" panose="020B0503020204020204" charset="-122"/>
              <a:sym typeface="+mn-ea"/>
            </a:endParaRPr>
          </a:p>
        </p:txBody>
      </p:sp>
      <p:sp>
        <p:nvSpPr>
          <p:cNvPr id="6" name="文本框 5"/>
          <p:cNvSpPr txBox="1"/>
          <p:nvPr/>
        </p:nvSpPr>
        <p:spPr>
          <a:xfrm>
            <a:off x="228600" y="4972685"/>
            <a:ext cx="2465070" cy="1348105"/>
          </a:xfrm>
          <a:prstGeom prst="rect">
            <a:avLst/>
          </a:prstGeom>
          <a:noFill/>
        </p:spPr>
        <p:txBody>
          <a:bodyPr wrap="none" rtlCol="0" anchor="t">
            <a:spAutoFit/>
          </a:bodyPr>
          <a:p>
            <a:r>
              <a:rPr lang="en-US" altLang="zh-CN" sz="1800" b="1">
                <a:latin typeface="微软雅黑" panose="020B0503020204020204" charset="-122"/>
                <a:ea typeface="微软雅黑" panose="020B0503020204020204" charset="-122"/>
                <a:cs typeface="微软雅黑" panose="020B0503020204020204" charset="-122"/>
                <a:sym typeface="+mn-ea"/>
              </a:rPr>
              <a:t>A.  Model:</a:t>
            </a:r>
            <a:endParaRPr lang="en-US" altLang="zh-CN" sz="1800" b="1">
              <a:latin typeface="微软雅黑" panose="020B0503020204020204" charset="-122"/>
              <a:ea typeface="微软雅黑" panose="020B0503020204020204" charset="-122"/>
              <a:cs typeface="微软雅黑" panose="020B0503020204020204" charset="-122"/>
              <a:sym typeface="+mn-ea"/>
            </a:endParaRPr>
          </a:p>
          <a:p>
            <a:endParaRPr lang="zh-CN" altLang="en-US" sz="1800" b="1">
              <a:latin typeface="微软雅黑" panose="020B0503020204020204" charset="-122"/>
              <a:ea typeface="微软雅黑" panose="020B0503020204020204" charset="-122"/>
              <a:cs typeface="微软雅黑" panose="020B0503020204020204" charset="-122"/>
              <a:sym typeface="+mn-ea"/>
            </a:endParaRPr>
          </a:p>
          <a:p>
            <a:r>
              <a:rPr lang="zh-CN" altLang="en-US" sz="1800" b="1">
                <a:latin typeface="微软雅黑" panose="020B0503020204020204" charset="-122"/>
                <a:ea typeface="微软雅黑" panose="020B0503020204020204" charset="-122"/>
                <a:cs typeface="微软雅黑" panose="020B0503020204020204" charset="-122"/>
                <a:sym typeface="+mn-ea"/>
              </a:rPr>
              <a:t>1）移除传统输入方法</a:t>
            </a:r>
            <a:endParaRPr lang="zh-CN" altLang="en-US" sz="1800" b="1">
              <a:latin typeface="微软雅黑" panose="020B0503020204020204" charset="-122"/>
              <a:ea typeface="微软雅黑" panose="020B0503020204020204" charset="-122"/>
              <a:cs typeface="微软雅黑" panose="020B0503020204020204" charset="-122"/>
              <a:sym typeface="+mn-ea"/>
            </a:endParaRPr>
          </a:p>
          <a:p>
            <a:endParaRPr lang="zh-CN" altLang="en-US" sz="1800" b="1">
              <a:latin typeface="微软雅黑" panose="020B0503020204020204" charset="-122"/>
              <a:ea typeface="微软雅黑" panose="020B0503020204020204" charset="-122"/>
              <a:cs typeface="微软雅黑" panose="020B0503020204020204" charset="-122"/>
              <a:sym typeface="+mn-ea"/>
            </a:endParaRPr>
          </a:p>
          <a:p>
            <a:endParaRPr lang="zh-CN" altLang="en-US" sz="1800" b="1">
              <a:latin typeface="微软雅黑" panose="020B0503020204020204" charset="-122"/>
              <a:ea typeface="微软雅黑" panose="020B0503020204020204" charset="-122"/>
              <a:cs typeface="微软雅黑" panose="020B0503020204020204" charset="-122"/>
              <a:sym typeface="+mn-ea"/>
            </a:endParaRPr>
          </a:p>
          <a:p>
            <a:r>
              <a:rPr lang="zh-CN" altLang="en-US" sz="1800" b="1">
                <a:latin typeface="微软雅黑" panose="020B0503020204020204" charset="-122"/>
                <a:ea typeface="微软雅黑" panose="020B0503020204020204" charset="-122"/>
                <a:cs typeface="微软雅黑" panose="020B0503020204020204" charset="-122"/>
              </a:rPr>
              <a:t>2）Mapping network，从Z到W</a:t>
            </a:r>
            <a:endParaRPr lang="zh-CN" altLang="en-US" sz="1800" b="1">
              <a:latin typeface="微软雅黑" panose="020B0503020204020204" charset="-122"/>
              <a:ea typeface="微软雅黑" panose="020B0503020204020204" charset="-122"/>
              <a:cs typeface="微软雅黑" panose="020B0503020204020204" charset="-122"/>
            </a:endParaRPr>
          </a:p>
          <a:p>
            <a:endParaRPr lang="zh-CN" altLang="en-US">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nvSpPr>
        <p:spPr>
          <a:xfrm>
            <a:off x="4724400" y="6320155"/>
            <a:ext cx="4446905" cy="450850"/>
          </a:xfrm>
          <a:prstGeom prst="rect">
            <a:avLst/>
          </a:prstGeom>
          <a:noFill/>
        </p:spPr>
        <p:txBody>
          <a:bodyPr wrap="square" rtlCol="0" anchor="t">
            <a:spAutoFit/>
          </a:bodyPr>
          <a:p>
            <a:r>
              <a:rPr sz="1200">
                <a:latin typeface="微软雅黑" panose="020B0503020204020204" charset="-122"/>
                <a:ea typeface="微软雅黑" panose="020B0503020204020204" charset="-122"/>
              </a:rPr>
              <a:t>Karras T, Laine S, Aila T. A style-based generator architecture for generative adversarial networks[C]//Proceedings of the IEEE/CVF conference on computer vision and pattern recognition. 2019: 4401-4410.</a:t>
            </a:r>
            <a:endParaRPr sz="1200">
              <a:latin typeface="微软雅黑" panose="020B0503020204020204" charset="-122"/>
              <a:ea typeface="微软雅黑" panose="020B0503020204020204" charset="-122"/>
            </a:endParaRPr>
          </a:p>
        </p:txBody>
      </p:sp>
      <p:sp>
        <p:nvSpPr>
          <p:cNvPr id="8" name="文本框 7"/>
          <p:cNvSpPr txBox="1"/>
          <p:nvPr/>
        </p:nvSpPr>
        <p:spPr>
          <a:xfrm>
            <a:off x="2895600" y="5334635"/>
            <a:ext cx="1633855" cy="988695"/>
          </a:xfrm>
          <a:prstGeom prst="rect">
            <a:avLst/>
          </a:prstGeom>
          <a:noFill/>
        </p:spPr>
        <p:txBody>
          <a:bodyPr wrap="square" rtlCol="0" anchor="t">
            <a:spAutoFit/>
          </a:bodyPr>
          <a:p>
            <a:r>
              <a:rPr lang="zh-CN" altLang="en-US" sz="1800" b="1">
                <a:latin typeface="微软雅黑" panose="020B0503020204020204" charset="-122"/>
                <a:ea typeface="微软雅黑" panose="020B0503020204020204" charset="-122"/>
                <a:cs typeface="微软雅黑" panose="020B0503020204020204" charset="-122"/>
                <a:sym typeface="+mn-ea"/>
              </a:rPr>
              <a:t>3）AdaIN、A</a:t>
            </a:r>
            <a:endParaRPr lang="zh-CN" altLang="en-US" sz="1800" b="1">
              <a:latin typeface="微软雅黑" panose="020B0503020204020204" charset="-122"/>
              <a:ea typeface="微软雅黑" panose="020B0503020204020204" charset="-122"/>
              <a:cs typeface="微软雅黑" panose="020B0503020204020204" charset="-122"/>
            </a:endParaRPr>
          </a:p>
          <a:p>
            <a:endParaRPr lang="zh-CN" altLang="en-US" sz="1800" b="1">
              <a:latin typeface="微软雅黑" panose="020B0503020204020204" charset="-122"/>
              <a:ea typeface="微软雅黑" panose="020B0503020204020204" charset="-122"/>
              <a:cs typeface="微软雅黑" panose="020B0503020204020204" charset="-122"/>
            </a:endParaRPr>
          </a:p>
          <a:p>
            <a:endParaRPr lang="zh-CN" altLang="en-US" sz="1800" b="1">
              <a:latin typeface="微软雅黑" panose="020B0503020204020204" charset="-122"/>
              <a:ea typeface="微软雅黑" panose="020B0503020204020204" charset="-122"/>
              <a:cs typeface="微软雅黑" panose="020B0503020204020204" charset="-122"/>
            </a:endParaRPr>
          </a:p>
          <a:p>
            <a:r>
              <a:rPr lang="zh-CN" altLang="en-US" sz="1800" b="1">
                <a:latin typeface="微软雅黑" panose="020B0503020204020204" charset="-122"/>
                <a:ea typeface="微软雅黑" panose="020B0503020204020204" charset="-122"/>
                <a:cs typeface="微软雅黑" panose="020B0503020204020204" charset="-122"/>
                <a:sym typeface="+mn-ea"/>
              </a:rPr>
              <a:t>4）随机</a:t>
            </a:r>
            <a:r>
              <a:rPr lang="en-US" altLang="zh-CN" sz="1800" b="1">
                <a:latin typeface="微软雅黑" panose="020B0503020204020204" charset="-122"/>
                <a:ea typeface="微软雅黑" panose="020B0503020204020204" charset="-122"/>
                <a:cs typeface="微软雅黑" panose="020B0503020204020204" charset="-122"/>
                <a:sym typeface="+mn-ea"/>
              </a:rPr>
              <a:t>Noise</a:t>
            </a:r>
            <a:endParaRPr lang="zh-CN" altLang="en-US" sz="1800" b="1">
              <a:latin typeface="微软雅黑" panose="020B0503020204020204" charset="-122"/>
              <a:ea typeface="微软雅黑" panose="020B0503020204020204" charset="-122"/>
              <a:cs typeface="微软雅黑" panose="020B0503020204020204" charset="-122"/>
            </a:endParaRPr>
          </a:p>
          <a:p>
            <a:endParaRPr lang="zh-CN" altLang="en-US" sz="1800" b="1">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176" name="图片 7175" descr="PPT内页副本1"/>
          <p:cNvPicPr>
            <a:picLocks noChangeAspect="1"/>
          </p:cNvPicPr>
          <p:nvPr/>
        </p:nvPicPr>
        <p:blipFill>
          <a:blip r:embed="rId1"/>
          <a:stretch>
            <a:fillRect/>
          </a:stretch>
        </p:blipFill>
        <p:spPr>
          <a:xfrm>
            <a:off x="0" y="-1905"/>
            <a:ext cx="9144000" cy="6859588"/>
          </a:xfrm>
          <a:prstGeom prst="rect">
            <a:avLst/>
          </a:prstGeom>
          <a:noFill/>
          <a:ln w="9525">
            <a:noFill/>
          </a:ln>
        </p:spPr>
      </p:pic>
      <p:sp>
        <p:nvSpPr>
          <p:cNvPr id="7179" name="标题 7178"/>
          <p:cNvSpPr>
            <a:spLocks noGrp="1"/>
          </p:cNvSpPr>
          <p:nvPr>
            <p:ph type="title"/>
          </p:nvPr>
        </p:nvSpPr>
        <p:spPr>
          <a:xfrm>
            <a:off x="457200" y="274638"/>
            <a:ext cx="5029200" cy="563562"/>
          </a:xfrm>
        </p:spPr>
        <p:txBody>
          <a:bodyPr anchor="ctr" anchorCtr="0"/>
          <a:p>
            <a:pPr algn="l"/>
            <a:r>
              <a:rPr lang="en-US" sz="4000" dirty="0">
                <a:latin typeface="微软雅黑" panose="020B0503020204020204" charset="-122"/>
                <a:ea typeface="微软雅黑" panose="020B0503020204020204" charset="-122"/>
              </a:rPr>
              <a:t>StyleGAN (3/5)</a:t>
            </a:r>
            <a:endParaRPr lang="en-US" sz="4000" dirty="0">
              <a:latin typeface="微软雅黑" panose="020B0503020204020204" charset="-122"/>
              <a:ea typeface="微软雅黑" panose="020B0503020204020204" charset="-122"/>
            </a:endParaRPr>
          </a:p>
        </p:txBody>
      </p:sp>
      <p:sp>
        <p:nvSpPr>
          <p:cNvPr id="4" name="文本框 3"/>
          <p:cNvSpPr txBox="1"/>
          <p:nvPr/>
        </p:nvSpPr>
        <p:spPr>
          <a:xfrm>
            <a:off x="228600" y="1219200"/>
            <a:ext cx="860425" cy="270510"/>
          </a:xfrm>
          <a:prstGeom prst="rect">
            <a:avLst/>
          </a:prstGeom>
          <a:noFill/>
        </p:spPr>
        <p:txBody>
          <a:bodyPr wrap="none" rtlCol="0" anchor="t">
            <a:spAutoFit/>
          </a:bodyPr>
          <a:p>
            <a:pPr algn="l"/>
            <a:r>
              <a:rPr lang="en-US" altLang="zh-CN" b="1">
                <a:solidFill>
                  <a:srgbClr val="FF0000"/>
                </a:solidFill>
                <a:latin typeface="微软雅黑" panose="020B0503020204020204" charset="-122"/>
                <a:ea typeface="微软雅黑" panose="020B0503020204020204" charset="-122"/>
                <a:cs typeface="微软雅黑" panose="020B0503020204020204" charset="-122"/>
                <a:sym typeface="+mn-ea"/>
              </a:rPr>
              <a:t>Method</a:t>
            </a:r>
            <a:r>
              <a:rPr lang="zh-CN" altLang="en-US" b="1">
                <a:solidFill>
                  <a:srgbClr val="FF0000"/>
                </a:solidFill>
                <a:latin typeface="微软雅黑" panose="020B0503020204020204" charset="-122"/>
                <a:ea typeface="微软雅黑" panose="020B0503020204020204" charset="-122"/>
                <a:cs typeface="微软雅黑" panose="020B0503020204020204" charset="-122"/>
                <a:sym typeface="+mn-ea"/>
              </a:rPr>
              <a:t>：</a:t>
            </a:r>
            <a:endParaRPr lang="zh-CN" altLang="en-US" b="1">
              <a:solidFill>
                <a:srgbClr val="FF0000"/>
              </a:solidFill>
              <a:latin typeface="微软雅黑" panose="020B0503020204020204" charset="-122"/>
              <a:ea typeface="微软雅黑" panose="020B0503020204020204" charset="-122"/>
              <a:cs typeface="微软雅黑" panose="020B0503020204020204" charset="-122"/>
              <a:sym typeface="+mn-ea"/>
            </a:endParaRPr>
          </a:p>
        </p:txBody>
      </p:sp>
      <p:sp>
        <p:nvSpPr>
          <p:cNvPr id="2" name="文本框 1"/>
          <p:cNvSpPr txBox="1"/>
          <p:nvPr/>
        </p:nvSpPr>
        <p:spPr>
          <a:xfrm>
            <a:off x="228600" y="1524000"/>
            <a:ext cx="2560320" cy="808990"/>
          </a:xfrm>
          <a:prstGeom prst="rect">
            <a:avLst/>
          </a:prstGeom>
          <a:noFill/>
        </p:spPr>
        <p:txBody>
          <a:bodyPr wrap="none" rtlCol="0" anchor="t">
            <a:spAutoFit/>
          </a:bodyPr>
          <a:p>
            <a:r>
              <a:rPr lang="en-US" b="1">
                <a:latin typeface="微软雅黑" panose="020B0503020204020204" charset="-122"/>
                <a:ea typeface="微软雅黑" panose="020B0503020204020204" charset="-122"/>
                <a:cs typeface="微软雅黑" panose="020B0503020204020204" charset="-122"/>
                <a:sym typeface="+mn-ea"/>
              </a:rPr>
              <a:t>B.  Style Mixing</a:t>
            </a:r>
            <a:endParaRPr lang="en-US" b="1">
              <a:latin typeface="微软雅黑" panose="020B0503020204020204" charset="-122"/>
              <a:ea typeface="微软雅黑" panose="020B0503020204020204" charset="-122"/>
              <a:cs typeface="微软雅黑" panose="020B0503020204020204" charset="-122"/>
              <a:sym typeface="+mn-ea"/>
            </a:endParaRPr>
          </a:p>
          <a:p>
            <a:endParaRPr lang="en-US">
              <a:latin typeface="微软雅黑" panose="020B0503020204020204" charset="-122"/>
              <a:ea typeface="微软雅黑" panose="020B0503020204020204" charset="-122"/>
              <a:cs typeface="微软雅黑" panose="020B0503020204020204" charset="-122"/>
            </a:endParaRPr>
          </a:p>
          <a:p>
            <a:r>
              <a:rPr lang="zh-CN" altLang="en-US" sz="1800" b="1">
                <a:latin typeface="微软雅黑" panose="020B0503020204020204" charset="-122"/>
                <a:ea typeface="微软雅黑" panose="020B0503020204020204" charset="-122"/>
                <a:cs typeface="微软雅黑" panose="020B0503020204020204" charset="-122"/>
              </a:rPr>
              <a:t>鼓励Styles局部化，使用混合正则化</a:t>
            </a:r>
            <a:endParaRPr lang="zh-CN" altLang="en-US" sz="1800" b="1">
              <a:latin typeface="微软雅黑" panose="020B0503020204020204" charset="-122"/>
              <a:ea typeface="微软雅黑" panose="020B0503020204020204" charset="-122"/>
              <a:cs typeface="微软雅黑" panose="020B0503020204020204" charset="-122"/>
            </a:endParaRPr>
          </a:p>
          <a:p>
            <a:endParaRPr lang="zh-CN" altLang="en-US" sz="1800" b="1">
              <a:latin typeface="微软雅黑" panose="020B0503020204020204" charset="-122"/>
              <a:ea typeface="微软雅黑" panose="020B0503020204020204" charset="-122"/>
              <a:cs typeface="微软雅黑" panose="020B0503020204020204" charset="-122"/>
            </a:endParaRPr>
          </a:p>
        </p:txBody>
      </p:sp>
      <p:pic>
        <p:nvPicPr>
          <p:cNvPr id="3" name="图片 2"/>
          <p:cNvPicPr>
            <a:picLocks noChangeAspect="1"/>
          </p:cNvPicPr>
          <p:nvPr/>
        </p:nvPicPr>
        <p:blipFill>
          <a:blip r:embed="rId2"/>
          <a:stretch>
            <a:fillRect/>
          </a:stretch>
        </p:blipFill>
        <p:spPr>
          <a:xfrm>
            <a:off x="3886200" y="1143000"/>
            <a:ext cx="4771390" cy="5609590"/>
          </a:xfrm>
          <a:prstGeom prst="rect">
            <a:avLst/>
          </a:prstGeom>
        </p:spPr>
      </p:pic>
      <p:sp>
        <p:nvSpPr>
          <p:cNvPr id="7" name="文本框 6"/>
          <p:cNvSpPr txBox="1"/>
          <p:nvPr/>
        </p:nvSpPr>
        <p:spPr>
          <a:xfrm>
            <a:off x="304800" y="2895600"/>
            <a:ext cx="3820160" cy="1612265"/>
          </a:xfrm>
          <a:prstGeom prst="rect">
            <a:avLst/>
          </a:prstGeom>
          <a:noFill/>
        </p:spPr>
        <p:txBody>
          <a:bodyPr wrap="square" rtlCol="0" anchor="t">
            <a:noAutofit/>
          </a:bodyPr>
          <a:p>
            <a:endParaRPr lang="zh-CN" altLang="en-US" b="1">
              <a:latin typeface="微软雅黑" panose="020B0503020204020204" charset="-122"/>
              <a:ea typeface="微软雅黑" panose="020B0503020204020204" charset="-122"/>
              <a:cs typeface="微软雅黑" panose="020B0503020204020204" charset="-122"/>
            </a:endParaRPr>
          </a:p>
          <a:p>
            <a:r>
              <a:rPr lang="zh-CN" altLang="en-US" b="1">
                <a:latin typeface="微软雅黑" panose="020B0503020204020204" charset="-122"/>
                <a:ea typeface="微软雅黑" panose="020B0503020204020204" charset="-122"/>
                <a:cs typeface="微软雅黑" panose="020B0503020204020204" charset="-122"/>
                <a:sym typeface="+mn-ea"/>
              </a:rPr>
              <a:t>4*4~8*8          高层次修改，脸型、方向、眼镜等</a:t>
            </a:r>
            <a:endParaRPr lang="zh-CN" altLang="en-US" b="1">
              <a:latin typeface="微软雅黑" panose="020B0503020204020204" charset="-122"/>
              <a:ea typeface="微软雅黑" panose="020B0503020204020204" charset="-122"/>
              <a:cs typeface="微软雅黑" panose="020B0503020204020204" charset="-122"/>
              <a:sym typeface="+mn-ea"/>
            </a:endParaRPr>
          </a:p>
          <a:p>
            <a:endParaRPr lang="zh-CN" altLang="en-US" b="1">
              <a:latin typeface="微软雅黑" panose="020B0503020204020204" charset="-122"/>
              <a:ea typeface="微软雅黑" panose="020B0503020204020204" charset="-122"/>
              <a:cs typeface="微软雅黑" panose="020B0503020204020204" charset="-122"/>
            </a:endParaRPr>
          </a:p>
          <a:p>
            <a:r>
              <a:rPr lang="zh-CN" altLang="en-US" b="1">
                <a:latin typeface="微软雅黑" panose="020B0503020204020204" charset="-122"/>
                <a:ea typeface="微软雅黑" panose="020B0503020204020204" charset="-122"/>
                <a:cs typeface="微软雅黑" panose="020B0503020204020204" charset="-122"/>
                <a:sym typeface="+mn-ea"/>
              </a:rPr>
              <a:t>16*16~32*32  小尺度层次，发型、眼睛等</a:t>
            </a:r>
            <a:endParaRPr lang="zh-CN" altLang="en-US" b="1">
              <a:latin typeface="微软雅黑" panose="020B0503020204020204" charset="-122"/>
              <a:ea typeface="微软雅黑" panose="020B0503020204020204" charset="-122"/>
              <a:cs typeface="微软雅黑" panose="020B0503020204020204" charset="-122"/>
              <a:sym typeface="+mn-ea"/>
            </a:endParaRPr>
          </a:p>
          <a:p>
            <a:endParaRPr lang="zh-CN" altLang="en-US" b="1">
              <a:latin typeface="微软雅黑" panose="020B0503020204020204" charset="-122"/>
              <a:ea typeface="微软雅黑" panose="020B0503020204020204" charset="-122"/>
              <a:cs typeface="微软雅黑" panose="020B0503020204020204" charset="-122"/>
            </a:endParaRPr>
          </a:p>
          <a:p>
            <a:r>
              <a:rPr lang="zh-CN" altLang="en-US" b="1">
                <a:latin typeface="微软雅黑" panose="020B0503020204020204" charset="-122"/>
                <a:ea typeface="微软雅黑" panose="020B0503020204020204" charset="-122"/>
                <a:cs typeface="微软雅黑" panose="020B0503020204020204" charset="-122"/>
                <a:sym typeface="+mn-ea"/>
              </a:rPr>
              <a:t>64*64~            细化修改，背景颜色等</a:t>
            </a:r>
            <a:endParaRPr lang="zh-CN" altLang="en-US">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176" name="图片 7175" descr="PPT内页副本1"/>
          <p:cNvPicPr>
            <a:picLocks noChangeAspect="1"/>
          </p:cNvPicPr>
          <p:nvPr/>
        </p:nvPicPr>
        <p:blipFill>
          <a:blip r:embed="rId1"/>
          <a:stretch>
            <a:fillRect/>
          </a:stretch>
        </p:blipFill>
        <p:spPr>
          <a:xfrm>
            <a:off x="0" y="-1905"/>
            <a:ext cx="9144000" cy="6859588"/>
          </a:xfrm>
          <a:prstGeom prst="rect">
            <a:avLst/>
          </a:prstGeom>
          <a:noFill/>
          <a:ln w="9525">
            <a:noFill/>
          </a:ln>
        </p:spPr>
      </p:pic>
      <p:sp>
        <p:nvSpPr>
          <p:cNvPr id="7179" name="标题 7178"/>
          <p:cNvSpPr>
            <a:spLocks noGrp="1"/>
          </p:cNvSpPr>
          <p:nvPr>
            <p:ph type="title"/>
          </p:nvPr>
        </p:nvSpPr>
        <p:spPr>
          <a:xfrm>
            <a:off x="457200" y="274638"/>
            <a:ext cx="5029200" cy="563562"/>
          </a:xfrm>
        </p:spPr>
        <p:txBody>
          <a:bodyPr anchor="ctr" anchorCtr="0"/>
          <a:p>
            <a:pPr algn="l"/>
            <a:r>
              <a:rPr lang="en-US" sz="4000" dirty="0">
                <a:latin typeface="微软雅黑" panose="020B0503020204020204" charset="-122"/>
                <a:ea typeface="微软雅黑" panose="020B0503020204020204" charset="-122"/>
              </a:rPr>
              <a:t>StyleGAN (4/5)</a:t>
            </a:r>
            <a:endParaRPr lang="en-US" sz="4000" dirty="0">
              <a:latin typeface="微软雅黑" panose="020B0503020204020204" charset="-122"/>
              <a:ea typeface="微软雅黑" panose="020B0503020204020204" charset="-122"/>
            </a:endParaRPr>
          </a:p>
        </p:txBody>
      </p:sp>
      <p:sp>
        <p:nvSpPr>
          <p:cNvPr id="4" name="文本框 3"/>
          <p:cNvSpPr txBox="1"/>
          <p:nvPr/>
        </p:nvSpPr>
        <p:spPr>
          <a:xfrm>
            <a:off x="228600" y="1219200"/>
            <a:ext cx="860425" cy="270510"/>
          </a:xfrm>
          <a:prstGeom prst="rect">
            <a:avLst/>
          </a:prstGeom>
          <a:noFill/>
        </p:spPr>
        <p:txBody>
          <a:bodyPr wrap="none" rtlCol="0" anchor="t">
            <a:spAutoFit/>
          </a:bodyPr>
          <a:p>
            <a:pPr algn="l"/>
            <a:r>
              <a:rPr lang="en-US" altLang="zh-CN" b="1">
                <a:solidFill>
                  <a:srgbClr val="FF0000"/>
                </a:solidFill>
                <a:latin typeface="微软雅黑" panose="020B0503020204020204" charset="-122"/>
                <a:ea typeface="微软雅黑" panose="020B0503020204020204" charset="-122"/>
                <a:cs typeface="微软雅黑" panose="020B0503020204020204" charset="-122"/>
                <a:sym typeface="+mn-ea"/>
              </a:rPr>
              <a:t>Method</a:t>
            </a:r>
            <a:r>
              <a:rPr lang="zh-CN" altLang="en-US" b="1">
                <a:solidFill>
                  <a:srgbClr val="FF0000"/>
                </a:solidFill>
                <a:latin typeface="微软雅黑" panose="020B0503020204020204" charset="-122"/>
                <a:ea typeface="微软雅黑" panose="020B0503020204020204" charset="-122"/>
                <a:cs typeface="微软雅黑" panose="020B0503020204020204" charset="-122"/>
                <a:sym typeface="+mn-ea"/>
              </a:rPr>
              <a:t>：</a:t>
            </a:r>
            <a:endParaRPr lang="zh-CN" altLang="en-US" b="1">
              <a:solidFill>
                <a:srgbClr val="FF0000"/>
              </a:solidFill>
              <a:latin typeface="微软雅黑" panose="020B0503020204020204" charset="-122"/>
              <a:ea typeface="微软雅黑" panose="020B0503020204020204" charset="-122"/>
              <a:cs typeface="微软雅黑" panose="020B0503020204020204" charset="-122"/>
              <a:sym typeface="+mn-ea"/>
            </a:endParaRPr>
          </a:p>
        </p:txBody>
      </p:sp>
      <p:sp>
        <p:nvSpPr>
          <p:cNvPr id="5" name="文本框 4"/>
          <p:cNvSpPr txBox="1"/>
          <p:nvPr/>
        </p:nvSpPr>
        <p:spPr>
          <a:xfrm>
            <a:off x="4114800" y="1489710"/>
            <a:ext cx="4194810" cy="4579620"/>
          </a:xfrm>
          <a:prstGeom prst="rect">
            <a:avLst/>
          </a:prstGeom>
          <a:noFill/>
        </p:spPr>
        <p:txBody>
          <a:bodyPr wrap="none" rtlCol="0" anchor="t">
            <a:spAutoFit/>
          </a:bodyPr>
          <a:p>
            <a:pPr algn="l"/>
            <a:r>
              <a:rPr lang="en-US" b="1">
                <a:latin typeface="微软雅黑" panose="020B0503020204020204" charset="-122"/>
                <a:ea typeface="微软雅黑" panose="020B0503020204020204" charset="-122"/>
                <a:cs typeface="微软雅黑" panose="020B0503020204020204" charset="-122"/>
                <a:sym typeface="+mn-ea"/>
              </a:rPr>
              <a:t>C.   Disentanglement studies</a:t>
            </a:r>
            <a:endParaRPr lang="en-US" b="1">
              <a:latin typeface="微软雅黑" panose="020B0503020204020204" charset="-122"/>
              <a:ea typeface="微软雅黑" panose="020B0503020204020204" charset="-122"/>
              <a:cs typeface="微软雅黑" panose="020B0503020204020204" charset="-122"/>
              <a:sym typeface="+mn-ea"/>
            </a:endParaRPr>
          </a:p>
          <a:p>
            <a:pPr algn="l"/>
            <a:endParaRPr lang="en-US">
              <a:latin typeface="微软雅黑" panose="020B0503020204020204" charset="-122"/>
              <a:ea typeface="微软雅黑" panose="020B0503020204020204" charset="-122"/>
              <a:cs typeface="微软雅黑" panose="020B0503020204020204" charset="-122"/>
            </a:endParaRPr>
          </a:p>
          <a:p>
            <a:pPr algn="l"/>
            <a:r>
              <a:rPr lang="zh-CN" altLang="en-US" sz="1800" b="1">
                <a:latin typeface="微软雅黑" panose="020B0503020204020204" charset="-122"/>
                <a:ea typeface="微软雅黑" panose="020B0503020204020204" charset="-122"/>
                <a:cs typeface="微软雅黑" panose="020B0503020204020204" charset="-122"/>
              </a:rPr>
              <a:t>解耦为了使隐空间由线性子空间构成，每个维度控制一个特征</a:t>
            </a:r>
            <a:endParaRPr lang="zh-CN" altLang="en-US" sz="1800" b="1">
              <a:latin typeface="微软雅黑" panose="020B0503020204020204" charset="-122"/>
              <a:ea typeface="微软雅黑" panose="020B0503020204020204" charset="-122"/>
              <a:cs typeface="微软雅黑" panose="020B0503020204020204" charset="-122"/>
            </a:endParaRPr>
          </a:p>
          <a:p>
            <a:pPr algn="l"/>
            <a:endParaRPr lang="zh-CN" altLang="en-US" sz="1800" b="1">
              <a:latin typeface="微软雅黑" panose="020B0503020204020204" charset="-122"/>
              <a:ea typeface="微软雅黑" panose="020B0503020204020204" charset="-122"/>
              <a:cs typeface="微软雅黑" panose="020B0503020204020204" charset="-122"/>
            </a:endParaRPr>
          </a:p>
          <a:p>
            <a:pPr algn="l"/>
            <a:endParaRPr lang="zh-CN" altLang="en-US" sz="1800" b="1">
              <a:latin typeface="微软雅黑" panose="020B0503020204020204" charset="-122"/>
              <a:ea typeface="微软雅黑" panose="020B0503020204020204" charset="-122"/>
              <a:cs typeface="微软雅黑" panose="020B0503020204020204" charset="-122"/>
            </a:endParaRPr>
          </a:p>
          <a:p>
            <a:pPr algn="l"/>
            <a:r>
              <a:rPr lang="zh-CN" altLang="en-US" sz="1800" b="1">
                <a:latin typeface="微软雅黑" panose="020B0503020204020204" charset="-122"/>
                <a:ea typeface="微软雅黑" panose="020B0503020204020204" charset="-122"/>
                <a:cs typeface="微软雅黑" panose="020B0503020204020204" charset="-122"/>
              </a:rPr>
              <a:t>两种新的量化耦合度的方法：</a:t>
            </a:r>
            <a:endParaRPr lang="zh-CN" altLang="en-US" sz="1800" b="1">
              <a:latin typeface="微软雅黑" panose="020B0503020204020204" charset="-122"/>
              <a:ea typeface="微软雅黑" panose="020B0503020204020204" charset="-122"/>
              <a:cs typeface="微软雅黑" panose="020B0503020204020204" charset="-122"/>
            </a:endParaRPr>
          </a:p>
          <a:p>
            <a:pPr algn="l"/>
            <a:endParaRPr lang="zh-CN" altLang="en-US" sz="1800" b="1">
              <a:latin typeface="微软雅黑" panose="020B0503020204020204" charset="-122"/>
              <a:ea typeface="微软雅黑" panose="020B0503020204020204" charset="-122"/>
              <a:cs typeface="微软雅黑" panose="020B0503020204020204" charset="-122"/>
            </a:endParaRPr>
          </a:p>
          <a:p>
            <a:pPr algn="l"/>
            <a:endParaRPr lang="zh-CN" altLang="en-US" sz="1800" b="1">
              <a:latin typeface="微软雅黑" panose="020B0503020204020204" charset="-122"/>
              <a:ea typeface="微软雅黑" panose="020B0503020204020204" charset="-122"/>
              <a:cs typeface="微软雅黑" panose="020B0503020204020204" charset="-122"/>
            </a:endParaRPr>
          </a:p>
          <a:p>
            <a:pPr algn="l"/>
            <a:endParaRPr lang="zh-CN" altLang="en-US" sz="1800" b="1">
              <a:latin typeface="微软雅黑" panose="020B0503020204020204" charset="-122"/>
              <a:ea typeface="微软雅黑" panose="020B0503020204020204" charset="-122"/>
              <a:cs typeface="微软雅黑" panose="020B0503020204020204" charset="-122"/>
            </a:endParaRPr>
          </a:p>
          <a:p>
            <a:pPr algn="l"/>
            <a:r>
              <a:rPr lang="en-US" altLang="zh-CN" sz="1800" b="1">
                <a:latin typeface="微软雅黑" panose="020B0503020204020204" charset="-122"/>
                <a:ea typeface="微软雅黑" panose="020B0503020204020204" charset="-122"/>
                <a:cs typeface="微软雅黑" panose="020B0503020204020204" charset="-122"/>
              </a:rPr>
              <a:t>1</a:t>
            </a:r>
            <a:r>
              <a:rPr lang="zh-CN" altLang="en-US" sz="1800" b="1">
                <a:latin typeface="微软雅黑" panose="020B0503020204020204" charset="-122"/>
                <a:ea typeface="微软雅黑" panose="020B0503020204020204" charset="-122"/>
                <a:cs typeface="微软雅黑" panose="020B0503020204020204" charset="-122"/>
              </a:rPr>
              <a:t>）感知路径长度（Perceptual path length）</a:t>
            </a:r>
            <a:endParaRPr lang="zh-CN" altLang="en-US" sz="1800" b="1">
              <a:latin typeface="微软雅黑" panose="020B0503020204020204" charset="-122"/>
              <a:ea typeface="微软雅黑" panose="020B0503020204020204" charset="-122"/>
              <a:cs typeface="微软雅黑" panose="020B0503020204020204" charset="-122"/>
            </a:endParaRPr>
          </a:p>
          <a:p>
            <a:pPr algn="l"/>
            <a:endParaRPr lang="zh-CN" altLang="en-US" sz="1800" b="1">
              <a:latin typeface="微软雅黑" panose="020B0503020204020204" charset="-122"/>
              <a:ea typeface="微软雅黑" panose="020B0503020204020204" charset="-122"/>
              <a:cs typeface="微软雅黑" panose="020B0503020204020204" charset="-122"/>
            </a:endParaRPr>
          </a:p>
          <a:p>
            <a:pPr algn="l"/>
            <a:r>
              <a:rPr lang="zh-CN" altLang="en-US" sz="1800" b="1">
                <a:latin typeface="微软雅黑" panose="020B0503020204020204" charset="-122"/>
                <a:ea typeface="微软雅黑" panose="020B0503020204020204" charset="-122"/>
                <a:cs typeface="微软雅黑" panose="020B0503020204020204" charset="-122"/>
              </a:rPr>
              <a:t>插值使图像变化的程度反映隐空间的耦合程度</a:t>
            </a:r>
            <a:endParaRPr lang="zh-CN" altLang="en-US" sz="1800" b="1">
              <a:latin typeface="微软雅黑" panose="020B0503020204020204" charset="-122"/>
              <a:ea typeface="微软雅黑" panose="020B0503020204020204" charset="-122"/>
              <a:cs typeface="微软雅黑" panose="020B0503020204020204" charset="-122"/>
            </a:endParaRPr>
          </a:p>
          <a:p>
            <a:pPr algn="l"/>
            <a:endParaRPr lang="zh-CN" altLang="en-US" sz="1800" b="1">
              <a:latin typeface="微软雅黑" panose="020B0503020204020204" charset="-122"/>
              <a:ea typeface="微软雅黑" panose="020B0503020204020204" charset="-122"/>
              <a:cs typeface="微软雅黑" panose="020B0503020204020204" charset="-122"/>
            </a:endParaRPr>
          </a:p>
          <a:p>
            <a:pPr algn="l"/>
            <a:endParaRPr lang="zh-CN" altLang="en-US" sz="1800" b="1">
              <a:latin typeface="微软雅黑" panose="020B0503020204020204" charset="-122"/>
              <a:ea typeface="微软雅黑" panose="020B0503020204020204" charset="-122"/>
              <a:cs typeface="微软雅黑" panose="020B0503020204020204" charset="-122"/>
            </a:endParaRPr>
          </a:p>
          <a:p>
            <a:pPr algn="l"/>
            <a:endParaRPr lang="zh-CN" altLang="en-US" sz="1800" b="1">
              <a:latin typeface="微软雅黑" panose="020B0503020204020204" charset="-122"/>
              <a:ea typeface="微软雅黑" panose="020B0503020204020204" charset="-122"/>
              <a:cs typeface="微软雅黑" panose="020B0503020204020204" charset="-122"/>
            </a:endParaRPr>
          </a:p>
          <a:p>
            <a:pPr algn="l"/>
            <a:endParaRPr lang="zh-CN" altLang="en-US" sz="1800" b="1">
              <a:latin typeface="微软雅黑" panose="020B0503020204020204" charset="-122"/>
              <a:ea typeface="微软雅黑" panose="020B0503020204020204" charset="-122"/>
              <a:cs typeface="微软雅黑" panose="020B0503020204020204" charset="-122"/>
            </a:endParaRPr>
          </a:p>
          <a:p>
            <a:pPr algn="l"/>
            <a:endParaRPr lang="zh-CN" altLang="en-US" sz="1800" b="1">
              <a:latin typeface="微软雅黑" panose="020B0503020204020204" charset="-122"/>
              <a:ea typeface="微软雅黑" panose="020B0503020204020204" charset="-122"/>
              <a:cs typeface="微软雅黑" panose="020B0503020204020204" charset="-122"/>
            </a:endParaRPr>
          </a:p>
          <a:p>
            <a:pPr algn="l"/>
            <a:endParaRPr lang="zh-CN" altLang="en-US" sz="1800" b="1">
              <a:latin typeface="微软雅黑" panose="020B0503020204020204" charset="-122"/>
              <a:ea typeface="微软雅黑" panose="020B0503020204020204" charset="-122"/>
              <a:cs typeface="微软雅黑" panose="020B0503020204020204" charset="-122"/>
            </a:endParaRPr>
          </a:p>
          <a:p>
            <a:pPr algn="l"/>
            <a:endParaRPr lang="zh-CN" altLang="en-US" sz="1800" b="1">
              <a:latin typeface="微软雅黑" panose="020B0503020204020204" charset="-122"/>
              <a:ea typeface="微软雅黑" panose="020B0503020204020204" charset="-122"/>
              <a:cs typeface="微软雅黑" panose="020B0503020204020204" charset="-122"/>
            </a:endParaRPr>
          </a:p>
          <a:p>
            <a:pPr algn="l"/>
            <a:r>
              <a:rPr lang="en-US" altLang="zh-CN" sz="1800" b="1">
                <a:latin typeface="微软雅黑" panose="020B0503020204020204" charset="-122"/>
                <a:ea typeface="微软雅黑" panose="020B0503020204020204" charset="-122"/>
                <a:cs typeface="微软雅黑" panose="020B0503020204020204" charset="-122"/>
              </a:rPr>
              <a:t>2</a:t>
            </a:r>
            <a:r>
              <a:rPr lang="zh-CN" altLang="en-US" sz="1800" b="1">
                <a:latin typeface="微软雅黑" panose="020B0503020204020204" charset="-122"/>
                <a:ea typeface="微软雅黑" panose="020B0503020204020204" charset="-122"/>
                <a:cs typeface="微软雅黑" panose="020B0503020204020204" charset="-122"/>
              </a:rPr>
              <a:t>）线性可分性（linear separability）</a:t>
            </a:r>
            <a:endParaRPr lang="zh-CN" altLang="en-US" sz="1800" b="1">
              <a:latin typeface="微软雅黑" panose="020B0503020204020204" charset="-122"/>
              <a:ea typeface="微软雅黑" panose="020B0503020204020204" charset="-122"/>
              <a:cs typeface="微软雅黑" panose="020B0503020204020204" charset="-122"/>
            </a:endParaRPr>
          </a:p>
          <a:p>
            <a:pPr algn="l"/>
            <a:endParaRPr lang="zh-CN" altLang="en-US" sz="1800" b="1">
              <a:latin typeface="微软雅黑" panose="020B0503020204020204" charset="-122"/>
              <a:ea typeface="微软雅黑" panose="020B0503020204020204" charset="-122"/>
              <a:cs typeface="微软雅黑" panose="020B0503020204020204" charset="-122"/>
            </a:endParaRPr>
          </a:p>
          <a:p>
            <a:pPr algn="l"/>
            <a:r>
              <a:rPr lang="zh-CN" altLang="en-US" sz="1800" b="1">
                <a:latin typeface="微软雅黑" panose="020B0503020204020204" charset="-122"/>
                <a:ea typeface="微软雅黑" panose="020B0503020204020204" charset="-122"/>
                <a:cs typeface="微软雅黑" panose="020B0503020204020204" charset="-122"/>
              </a:rPr>
              <a:t>解耦空间每个特征因子对应有方向向量</a:t>
            </a:r>
            <a:endParaRPr lang="zh-CN" altLang="en-US" sz="1800" b="1">
              <a:latin typeface="微软雅黑" panose="020B0503020204020204" charset="-122"/>
              <a:ea typeface="微软雅黑" panose="020B0503020204020204" charset="-122"/>
              <a:cs typeface="微软雅黑" panose="020B0503020204020204" charset="-122"/>
            </a:endParaRPr>
          </a:p>
          <a:p>
            <a:pPr algn="l"/>
            <a:endParaRPr lang="zh-CN" altLang="en-US" sz="1800" b="1">
              <a:latin typeface="微软雅黑" panose="020B0503020204020204" charset="-122"/>
              <a:ea typeface="微软雅黑" panose="020B0503020204020204" charset="-122"/>
              <a:cs typeface="微软雅黑" panose="020B0503020204020204" charset="-122"/>
            </a:endParaRPr>
          </a:p>
          <a:p>
            <a:pPr algn="l"/>
            <a:r>
              <a:rPr lang="zh-CN" altLang="en-US" sz="1800" b="1">
                <a:latin typeface="微软雅黑" panose="020B0503020204020204" charset="-122"/>
                <a:ea typeface="微软雅黑" panose="020B0503020204020204" charset="-122"/>
                <a:cs typeface="微软雅黑" panose="020B0503020204020204" charset="-122"/>
              </a:rPr>
              <a:t>线性超平面将隐空间点分割成两个不同的集合的可行程度</a:t>
            </a:r>
            <a:endParaRPr lang="zh-CN" altLang="en-US" sz="1800" b="1">
              <a:latin typeface="微软雅黑" panose="020B0503020204020204" charset="-122"/>
              <a:ea typeface="微软雅黑" panose="020B0503020204020204" charset="-122"/>
              <a:cs typeface="微软雅黑" panose="020B0503020204020204" charset="-122"/>
            </a:endParaRPr>
          </a:p>
          <a:p>
            <a:pPr algn="l"/>
            <a:endParaRPr lang="zh-CN" altLang="en-US" sz="1800" b="1">
              <a:latin typeface="微软雅黑" panose="020B0503020204020204" charset="-122"/>
              <a:ea typeface="微软雅黑" panose="020B0503020204020204" charset="-122"/>
              <a:cs typeface="微软雅黑" panose="020B0503020204020204" charset="-122"/>
            </a:endParaRPr>
          </a:p>
        </p:txBody>
      </p:sp>
      <p:pic>
        <p:nvPicPr>
          <p:cNvPr id="6" name="图片 5"/>
          <p:cNvPicPr>
            <a:picLocks noChangeAspect="1"/>
          </p:cNvPicPr>
          <p:nvPr/>
        </p:nvPicPr>
        <p:blipFill>
          <a:blip r:embed="rId2"/>
          <a:stretch>
            <a:fillRect/>
          </a:stretch>
        </p:blipFill>
        <p:spPr>
          <a:xfrm>
            <a:off x="304800" y="2057400"/>
            <a:ext cx="3250565" cy="1333500"/>
          </a:xfrm>
          <a:prstGeom prst="rect">
            <a:avLst/>
          </a:prstGeom>
        </p:spPr>
      </p:pic>
      <p:sp>
        <p:nvSpPr>
          <p:cNvPr id="8" name="文本框 7"/>
          <p:cNvSpPr txBox="1"/>
          <p:nvPr/>
        </p:nvSpPr>
        <p:spPr>
          <a:xfrm>
            <a:off x="1089025" y="3810000"/>
            <a:ext cx="1885950" cy="808990"/>
          </a:xfrm>
          <a:prstGeom prst="rect">
            <a:avLst/>
          </a:prstGeom>
          <a:noFill/>
        </p:spPr>
        <p:txBody>
          <a:bodyPr wrap="square" rtlCol="0" anchor="t">
            <a:spAutoFit/>
          </a:bodyPr>
          <a:p>
            <a:pPr algn="l"/>
            <a:r>
              <a:rPr lang="zh-CN" altLang="en-US" b="1">
                <a:latin typeface="微软雅黑" panose="020B0503020204020204" charset="-122"/>
                <a:ea typeface="微软雅黑" panose="020B0503020204020204" charset="-122"/>
                <a:sym typeface="+mn-ea"/>
              </a:rPr>
              <a:t>特征因子的解耦与隐空间</a:t>
            </a:r>
            <a:endParaRPr lang="zh-CN" altLang="en-US" b="1">
              <a:latin typeface="微软雅黑" panose="020B0503020204020204" charset="-122"/>
              <a:ea typeface="微软雅黑" panose="020B0503020204020204" charset="-122"/>
              <a:sym typeface="+mn-ea"/>
            </a:endParaRPr>
          </a:p>
          <a:p>
            <a:pPr algn="l"/>
            <a:endParaRPr lang="zh-CN" altLang="en-US" b="1">
              <a:latin typeface="微软雅黑" panose="020B0503020204020204" charset="-122"/>
              <a:ea typeface="微软雅黑" panose="020B0503020204020204" charset="-122"/>
              <a:sym typeface="+mn-ea"/>
            </a:endParaRPr>
          </a:p>
          <a:p>
            <a:pPr algn="l"/>
            <a:r>
              <a:rPr lang="zh-CN" altLang="en-US" b="1">
                <a:latin typeface="微软雅黑" panose="020B0503020204020204" charset="-122"/>
                <a:ea typeface="微软雅黑" panose="020B0503020204020204" charset="-122"/>
                <a:sym typeface="+mn-ea"/>
              </a:rPr>
              <a:t>分布特性与曲线映射</a:t>
            </a:r>
            <a:endParaRPr lang="zh-CN" altLang="en-US" b="1">
              <a:latin typeface="微软雅黑" panose="020B0503020204020204" charset="-122"/>
              <a:ea typeface="微软雅黑" panose="020B0503020204020204" charset="-122"/>
            </a:endParaRPr>
          </a:p>
          <a:p>
            <a:pPr algn="l"/>
            <a:endParaRPr lang="zh-CN" altLang="en-US">
              <a:latin typeface="微软雅黑" panose="020B0503020204020204" charset="-122"/>
              <a:ea typeface="微软雅黑" panose="020B0503020204020204" charset="-122"/>
            </a:endParaRPr>
          </a:p>
        </p:txBody>
      </p:sp>
      <p:pic>
        <p:nvPicPr>
          <p:cNvPr id="9" name="图片 8"/>
          <p:cNvPicPr>
            <a:picLocks noChangeAspect="1"/>
          </p:cNvPicPr>
          <p:nvPr/>
        </p:nvPicPr>
        <p:blipFill>
          <a:blip r:embed="rId3"/>
          <a:stretch>
            <a:fillRect/>
          </a:stretch>
        </p:blipFill>
        <p:spPr>
          <a:xfrm>
            <a:off x="4191000" y="3810635"/>
            <a:ext cx="2847975" cy="659130"/>
          </a:xfrm>
          <a:prstGeom prst="rect">
            <a:avLst/>
          </a:prstGeom>
        </p:spPr>
      </p:pic>
      <p:pic>
        <p:nvPicPr>
          <p:cNvPr id="10" name="图片 9"/>
          <p:cNvPicPr>
            <a:picLocks noChangeAspect="1"/>
          </p:cNvPicPr>
          <p:nvPr/>
        </p:nvPicPr>
        <p:blipFill>
          <a:blip r:embed="rId4"/>
          <a:stretch>
            <a:fillRect/>
          </a:stretch>
        </p:blipFill>
        <p:spPr>
          <a:xfrm>
            <a:off x="4322445" y="5965825"/>
            <a:ext cx="1163955" cy="19748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176" name="图片 7175" descr="PPT内页副本1"/>
          <p:cNvPicPr>
            <a:picLocks noChangeAspect="1"/>
          </p:cNvPicPr>
          <p:nvPr/>
        </p:nvPicPr>
        <p:blipFill>
          <a:blip r:embed="rId1"/>
          <a:stretch>
            <a:fillRect/>
          </a:stretch>
        </p:blipFill>
        <p:spPr>
          <a:xfrm>
            <a:off x="0" y="0"/>
            <a:ext cx="9144000" cy="6859588"/>
          </a:xfrm>
          <a:prstGeom prst="rect">
            <a:avLst/>
          </a:prstGeom>
          <a:noFill/>
          <a:ln w="9525">
            <a:noFill/>
          </a:ln>
        </p:spPr>
      </p:pic>
      <p:sp>
        <p:nvSpPr>
          <p:cNvPr id="7179" name="标题 7178"/>
          <p:cNvSpPr>
            <a:spLocks noGrp="1"/>
          </p:cNvSpPr>
          <p:nvPr>
            <p:ph type="title"/>
          </p:nvPr>
        </p:nvSpPr>
        <p:spPr>
          <a:xfrm>
            <a:off x="457200" y="274638"/>
            <a:ext cx="5029200" cy="563562"/>
          </a:xfrm>
        </p:spPr>
        <p:txBody>
          <a:bodyPr anchor="ctr" anchorCtr="0"/>
          <a:p>
            <a:pPr algn="l"/>
            <a:r>
              <a:rPr lang="en-US" sz="4000" dirty="0">
                <a:latin typeface="微软雅黑" panose="020B0503020204020204" charset="-122"/>
                <a:ea typeface="微软雅黑" panose="020B0503020204020204" charset="-122"/>
              </a:rPr>
              <a:t>StyleGAN (5/5)</a:t>
            </a:r>
            <a:endParaRPr lang="en-US" sz="4000" dirty="0">
              <a:latin typeface="微软雅黑" panose="020B0503020204020204" charset="-122"/>
              <a:ea typeface="微软雅黑" panose="020B0503020204020204" charset="-122"/>
            </a:endParaRPr>
          </a:p>
        </p:txBody>
      </p:sp>
      <p:sp>
        <p:nvSpPr>
          <p:cNvPr id="4" name="文本框 3"/>
          <p:cNvSpPr txBox="1"/>
          <p:nvPr/>
        </p:nvSpPr>
        <p:spPr>
          <a:xfrm>
            <a:off x="228600" y="1219200"/>
            <a:ext cx="1141095" cy="270510"/>
          </a:xfrm>
          <a:prstGeom prst="rect">
            <a:avLst/>
          </a:prstGeom>
          <a:noFill/>
        </p:spPr>
        <p:txBody>
          <a:bodyPr wrap="none" rtlCol="0" anchor="t">
            <a:spAutoFit/>
          </a:bodyPr>
          <a:p>
            <a:pPr algn="l"/>
            <a:r>
              <a:rPr lang="en-US" altLang="zh-CN" b="1">
                <a:solidFill>
                  <a:srgbClr val="FF0000"/>
                </a:solidFill>
                <a:latin typeface="微软雅黑" panose="020B0503020204020204" charset="-122"/>
                <a:ea typeface="微软雅黑" panose="020B0503020204020204" charset="-122"/>
                <a:cs typeface="微软雅黑" panose="020B0503020204020204" charset="-122"/>
                <a:sym typeface="+mn-ea"/>
              </a:rPr>
              <a:t>Experiment</a:t>
            </a:r>
            <a:r>
              <a:rPr lang="zh-CN" altLang="en-US" b="1">
                <a:solidFill>
                  <a:srgbClr val="FF0000"/>
                </a:solidFill>
                <a:latin typeface="微软雅黑" panose="020B0503020204020204" charset="-122"/>
                <a:ea typeface="微软雅黑" panose="020B0503020204020204" charset="-122"/>
                <a:cs typeface="微软雅黑" panose="020B0503020204020204" charset="-122"/>
                <a:sym typeface="+mn-ea"/>
              </a:rPr>
              <a:t>：</a:t>
            </a:r>
            <a:endParaRPr lang="zh-CN" altLang="en-US" b="1">
              <a:solidFill>
                <a:srgbClr val="FF0000"/>
              </a:solidFill>
              <a:latin typeface="微软雅黑" panose="020B0503020204020204" charset="-122"/>
              <a:ea typeface="微软雅黑" panose="020B0503020204020204" charset="-122"/>
              <a:cs typeface="微软雅黑" panose="020B0503020204020204" charset="-122"/>
              <a:sym typeface="+mn-ea"/>
            </a:endParaRPr>
          </a:p>
        </p:txBody>
      </p:sp>
      <p:sp>
        <p:nvSpPr>
          <p:cNvPr id="2" name="文本框 1"/>
          <p:cNvSpPr txBox="1"/>
          <p:nvPr/>
        </p:nvSpPr>
        <p:spPr>
          <a:xfrm>
            <a:off x="152400" y="1600200"/>
            <a:ext cx="4120515" cy="1168400"/>
          </a:xfrm>
          <a:prstGeom prst="rect">
            <a:avLst/>
          </a:prstGeom>
          <a:noFill/>
        </p:spPr>
        <p:txBody>
          <a:bodyPr wrap="square" rtlCol="0" anchor="t">
            <a:spAutoFit/>
          </a:bodyPr>
          <a:p>
            <a:pPr algn="l"/>
            <a:r>
              <a:rPr lang="en-US" b="1">
                <a:latin typeface="微软雅黑" panose="020B0503020204020204" charset="-122"/>
                <a:ea typeface="微软雅黑" panose="020B0503020204020204" charset="-122"/>
                <a:cs typeface="微软雅黑" panose="020B0503020204020204" charset="-122"/>
                <a:sym typeface="+mn-ea"/>
              </a:rPr>
              <a:t>A. </a:t>
            </a:r>
            <a:r>
              <a:rPr lang="zh-CN" altLang="en-US" b="1">
                <a:latin typeface="微软雅黑" panose="020B0503020204020204" charset="-122"/>
                <a:ea typeface="微软雅黑" panose="020B0503020204020204" charset="-122"/>
                <a:cs typeface="微软雅黑" panose="020B0503020204020204" charset="-122"/>
                <a:sym typeface="+mn-ea"/>
              </a:rPr>
              <a:t>评价指标（</a:t>
            </a:r>
            <a:r>
              <a:rPr lang="en-US" altLang="zh-CN" b="1">
                <a:latin typeface="微软雅黑" panose="020B0503020204020204" charset="-122"/>
                <a:ea typeface="微软雅黑" panose="020B0503020204020204" charset="-122"/>
                <a:cs typeface="微软雅黑" panose="020B0503020204020204" charset="-122"/>
                <a:sym typeface="+mn-ea"/>
              </a:rPr>
              <a:t>FID, </a:t>
            </a:r>
            <a:r>
              <a:rPr lang="en-US" altLang="zh-CN" b="1">
                <a:latin typeface="微软雅黑" panose="020B0503020204020204" charset="-122"/>
                <a:ea typeface="微软雅黑" panose="020B0503020204020204" charset="-122"/>
                <a:cs typeface="微软雅黑" panose="020B0503020204020204" charset="-122"/>
                <a:sym typeface="+mn-ea"/>
              </a:rPr>
              <a:t>Path Length and Separability</a:t>
            </a:r>
            <a:r>
              <a:rPr lang="zh-CN" altLang="en-US" b="1">
                <a:latin typeface="微软雅黑" panose="020B0503020204020204" charset="-122"/>
                <a:ea typeface="微软雅黑" panose="020B0503020204020204" charset="-122"/>
                <a:cs typeface="微软雅黑" panose="020B0503020204020204" charset="-122"/>
                <a:sym typeface="+mn-ea"/>
              </a:rPr>
              <a:t>）</a:t>
            </a:r>
            <a:endParaRPr lang="zh-CN" altLang="en-US" b="1">
              <a:latin typeface="微软雅黑" panose="020B0503020204020204" charset="-122"/>
              <a:ea typeface="微软雅黑" panose="020B0503020204020204" charset="-122"/>
              <a:cs typeface="微软雅黑" panose="020B0503020204020204" charset="-122"/>
              <a:sym typeface="+mn-ea"/>
            </a:endParaRPr>
          </a:p>
          <a:p>
            <a:pPr algn="l"/>
            <a:endParaRPr lang="zh-CN" altLang="en-US">
              <a:latin typeface="微软雅黑" panose="020B0503020204020204" charset="-122"/>
              <a:ea typeface="微软雅黑" panose="020B0503020204020204" charset="-122"/>
              <a:cs typeface="微软雅黑" panose="020B0503020204020204" charset="-122"/>
            </a:endParaRPr>
          </a:p>
          <a:p>
            <a:pPr algn="l">
              <a:buClrTx/>
              <a:buSzTx/>
              <a:buNone/>
            </a:pPr>
            <a:r>
              <a:rPr lang="en-US" altLang="zh-CN" sz="1800" b="1">
                <a:latin typeface="微软雅黑" panose="020B0503020204020204" charset="-122"/>
                <a:ea typeface="微软雅黑" panose="020B0503020204020204" charset="-122"/>
                <a:cs typeface="微软雅黑" panose="020B0503020204020204" charset="-122"/>
              </a:rPr>
              <a:t>FID: </a:t>
            </a:r>
            <a:r>
              <a:rPr lang="zh-CN" altLang="en-US" sz="1800" b="1">
                <a:latin typeface="微软雅黑" panose="020B0503020204020204" charset="-122"/>
                <a:ea typeface="微软雅黑" panose="020B0503020204020204" charset="-122"/>
                <a:cs typeface="微软雅黑" panose="020B0503020204020204" charset="-122"/>
              </a:rPr>
              <a:t>基于预训练的</a:t>
            </a:r>
            <a:r>
              <a:rPr lang="en-US" sz="1800" b="1">
                <a:latin typeface="微软雅黑" panose="020B0503020204020204" charset="-122"/>
                <a:ea typeface="微软雅黑" panose="020B0503020204020204" charset="-122"/>
                <a:cs typeface="微软雅黑" panose="020B0503020204020204" charset="-122"/>
              </a:rPr>
              <a:t>Inception V3</a:t>
            </a:r>
            <a:r>
              <a:rPr lang="zh-CN" altLang="en-US" sz="1800" b="1">
                <a:latin typeface="微软雅黑" panose="020B0503020204020204" charset="-122"/>
                <a:ea typeface="微软雅黑" panose="020B0503020204020204" charset="-122"/>
                <a:cs typeface="微软雅黑" panose="020B0503020204020204" charset="-122"/>
              </a:rPr>
              <a:t>的统计评价指标</a:t>
            </a:r>
            <a:endParaRPr lang="zh-CN" altLang="en-US" sz="1800" b="1">
              <a:latin typeface="微软雅黑" panose="020B0503020204020204" charset="-122"/>
              <a:ea typeface="微软雅黑" panose="020B0503020204020204" charset="-122"/>
              <a:cs typeface="微软雅黑" panose="020B0503020204020204" charset="-122"/>
            </a:endParaRPr>
          </a:p>
          <a:p>
            <a:pPr algn="l">
              <a:buClrTx/>
              <a:buSzTx/>
              <a:buNone/>
            </a:pPr>
            <a:endParaRPr lang="zh-CN" altLang="en-US" sz="1800" b="1">
              <a:latin typeface="微软雅黑" panose="020B0503020204020204" charset="-122"/>
              <a:ea typeface="微软雅黑" panose="020B0503020204020204" charset="-122"/>
              <a:cs typeface="微软雅黑" panose="020B0503020204020204" charset="-122"/>
            </a:endParaRPr>
          </a:p>
          <a:p>
            <a:pPr algn="l">
              <a:buClrTx/>
              <a:buSzTx/>
              <a:buNone/>
            </a:pPr>
            <a:endParaRPr lang="zh-CN" altLang="en-US" sz="1800" b="1">
              <a:latin typeface="微软雅黑" panose="020B0503020204020204" charset="-122"/>
              <a:ea typeface="微软雅黑" panose="020B0503020204020204" charset="-122"/>
              <a:cs typeface="微软雅黑" panose="020B0503020204020204" charset="-122"/>
            </a:endParaRPr>
          </a:p>
          <a:p>
            <a:pPr algn="l">
              <a:buClrTx/>
              <a:buSzTx/>
              <a:buNone/>
            </a:pPr>
            <a:endParaRPr lang="en-US" altLang="zh-CN" sz="1800" b="1">
              <a:latin typeface="微软雅黑" panose="020B0503020204020204" charset="-122"/>
              <a:ea typeface="微软雅黑" panose="020B0503020204020204" charset="-122"/>
              <a:cs typeface="微软雅黑" panose="020B0503020204020204" charset="-122"/>
            </a:endParaRPr>
          </a:p>
        </p:txBody>
      </p:sp>
      <p:pic>
        <p:nvPicPr>
          <p:cNvPr id="3" name="图片 2"/>
          <p:cNvPicPr>
            <a:picLocks noChangeAspect="1"/>
          </p:cNvPicPr>
          <p:nvPr/>
        </p:nvPicPr>
        <p:blipFill>
          <a:blip r:embed="rId2"/>
          <a:stretch>
            <a:fillRect/>
          </a:stretch>
        </p:blipFill>
        <p:spPr>
          <a:xfrm>
            <a:off x="180975" y="2286000"/>
            <a:ext cx="3467735" cy="414020"/>
          </a:xfrm>
          <a:prstGeom prst="rect">
            <a:avLst/>
          </a:prstGeom>
        </p:spPr>
      </p:pic>
      <p:sp>
        <p:nvSpPr>
          <p:cNvPr id="5" name="文本框 4"/>
          <p:cNvSpPr txBox="1"/>
          <p:nvPr/>
        </p:nvSpPr>
        <p:spPr>
          <a:xfrm>
            <a:off x="4791075" y="1231265"/>
            <a:ext cx="3466465" cy="1348105"/>
          </a:xfrm>
          <a:prstGeom prst="rect">
            <a:avLst/>
          </a:prstGeom>
          <a:noFill/>
        </p:spPr>
        <p:txBody>
          <a:bodyPr wrap="none" rtlCol="0" anchor="t">
            <a:spAutoFit/>
          </a:bodyPr>
          <a:p>
            <a:pPr algn="l"/>
            <a:r>
              <a:rPr lang="en-US" b="1">
                <a:latin typeface="微软雅黑" panose="020B0503020204020204" charset="-122"/>
                <a:ea typeface="微软雅黑" panose="020B0503020204020204" charset="-122"/>
                <a:cs typeface="微软雅黑" panose="020B0503020204020204" charset="-122"/>
                <a:sym typeface="+mn-ea"/>
              </a:rPr>
              <a:t>B.   </a:t>
            </a:r>
            <a:r>
              <a:rPr lang="zh-CN" altLang="en-US" b="1">
                <a:latin typeface="微软雅黑" panose="020B0503020204020204" charset="-122"/>
                <a:ea typeface="微软雅黑" panose="020B0503020204020204" charset="-122"/>
                <a:cs typeface="微软雅黑" panose="020B0503020204020204" charset="-122"/>
                <a:sym typeface="+mn-ea"/>
              </a:rPr>
              <a:t>数据集</a:t>
            </a:r>
            <a:endParaRPr lang="zh-CN" altLang="en-US" b="1">
              <a:latin typeface="微软雅黑" panose="020B0503020204020204" charset="-122"/>
              <a:ea typeface="微软雅黑" panose="020B0503020204020204" charset="-122"/>
              <a:cs typeface="微软雅黑" panose="020B0503020204020204" charset="-122"/>
              <a:sym typeface="+mn-ea"/>
            </a:endParaRPr>
          </a:p>
          <a:p>
            <a:pPr algn="l"/>
            <a:endParaRPr lang="zh-CN" altLang="en-US" b="1">
              <a:latin typeface="微软雅黑" panose="020B0503020204020204" charset="-122"/>
              <a:ea typeface="微软雅黑" panose="020B0503020204020204" charset="-122"/>
              <a:cs typeface="微软雅黑" panose="020B0503020204020204" charset="-122"/>
              <a:sym typeface="+mn-ea"/>
            </a:endParaRPr>
          </a:p>
          <a:p>
            <a:pPr algn="l"/>
            <a:r>
              <a:rPr lang="en-US" altLang="zh-CN" b="1">
                <a:latin typeface="微软雅黑" panose="020B0503020204020204" charset="-122"/>
                <a:ea typeface="微软雅黑" panose="020B0503020204020204" charset="-122"/>
                <a:cs typeface="微软雅黑" panose="020B0503020204020204" charset="-122"/>
                <a:sym typeface="+mn-ea"/>
              </a:rPr>
              <a:t>CelebA-HQ</a:t>
            </a:r>
            <a:r>
              <a:rPr lang="zh-CN" altLang="en-US" b="1">
                <a:latin typeface="微软雅黑" panose="020B0503020204020204" charset="-122"/>
                <a:ea typeface="微软雅黑" panose="020B0503020204020204" charset="-122"/>
                <a:cs typeface="微软雅黑" panose="020B0503020204020204" charset="-122"/>
                <a:sym typeface="+mn-ea"/>
              </a:rPr>
              <a:t>：</a:t>
            </a:r>
            <a:r>
              <a:rPr lang="en-US" altLang="zh-CN" b="1">
                <a:latin typeface="微软雅黑" panose="020B0503020204020204" charset="-122"/>
                <a:ea typeface="微软雅黑" panose="020B0503020204020204" charset="-122"/>
                <a:cs typeface="微软雅黑" panose="020B0503020204020204" charset="-122"/>
                <a:sym typeface="+mn-ea"/>
              </a:rPr>
              <a:t>30k 1024*1024</a:t>
            </a:r>
            <a:r>
              <a:rPr lang="zh-CN" altLang="en-US" b="1">
                <a:latin typeface="微软雅黑" panose="020B0503020204020204" charset="-122"/>
                <a:ea typeface="微软雅黑" panose="020B0503020204020204" charset="-122"/>
                <a:cs typeface="微软雅黑" panose="020B0503020204020204" charset="-122"/>
                <a:sym typeface="+mn-ea"/>
              </a:rPr>
              <a:t>分辨率</a:t>
            </a:r>
            <a:endParaRPr lang="en-US" altLang="zh-CN" b="1">
              <a:latin typeface="微软雅黑" panose="020B0503020204020204" charset="-122"/>
              <a:ea typeface="微软雅黑" panose="020B0503020204020204" charset="-122"/>
              <a:cs typeface="微软雅黑" panose="020B0503020204020204" charset="-122"/>
              <a:sym typeface="+mn-ea"/>
            </a:endParaRPr>
          </a:p>
          <a:p>
            <a:pPr algn="l"/>
            <a:endParaRPr lang="en-US" altLang="zh-CN" b="1">
              <a:latin typeface="微软雅黑" panose="020B0503020204020204" charset="-122"/>
              <a:ea typeface="微软雅黑" panose="020B0503020204020204" charset="-122"/>
              <a:cs typeface="微软雅黑" panose="020B0503020204020204" charset="-122"/>
              <a:sym typeface="+mn-ea"/>
            </a:endParaRPr>
          </a:p>
          <a:p>
            <a:pPr algn="l"/>
            <a:r>
              <a:rPr lang="en-US" altLang="zh-CN" b="1">
                <a:latin typeface="微软雅黑" panose="020B0503020204020204" charset="-122"/>
                <a:ea typeface="微软雅黑" panose="020B0503020204020204" charset="-122"/>
                <a:cs typeface="微软雅黑" panose="020B0503020204020204" charset="-122"/>
                <a:sym typeface="+mn-ea"/>
              </a:rPr>
              <a:t>FFHQ</a:t>
            </a:r>
            <a:r>
              <a:rPr lang="zh-CN" altLang="en-US" b="1">
                <a:latin typeface="微软雅黑" panose="020B0503020204020204" charset="-122"/>
                <a:ea typeface="微软雅黑" panose="020B0503020204020204" charset="-122"/>
                <a:cs typeface="微软雅黑" panose="020B0503020204020204" charset="-122"/>
                <a:sym typeface="+mn-ea"/>
              </a:rPr>
              <a:t>：本文提出，</a:t>
            </a:r>
            <a:r>
              <a:rPr lang="en-US" altLang="zh-CN" b="1">
                <a:latin typeface="微软雅黑" panose="020B0503020204020204" charset="-122"/>
                <a:ea typeface="微软雅黑" panose="020B0503020204020204" charset="-122"/>
                <a:cs typeface="微软雅黑" panose="020B0503020204020204" charset="-122"/>
                <a:sym typeface="+mn-ea"/>
              </a:rPr>
              <a:t>70K 1024*1024</a:t>
            </a:r>
            <a:r>
              <a:rPr lang="zh-CN" altLang="en-US" b="1">
                <a:latin typeface="微软雅黑" panose="020B0503020204020204" charset="-122"/>
                <a:ea typeface="微软雅黑" panose="020B0503020204020204" charset="-122"/>
                <a:cs typeface="微软雅黑" panose="020B0503020204020204" charset="-122"/>
                <a:sym typeface="+mn-ea"/>
              </a:rPr>
              <a:t>分辨率</a:t>
            </a:r>
            <a:endParaRPr lang="zh-CN" altLang="en-US" b="1">
              <a:latin typeface="微软雅黑" panose="020B0503020204020204" charset="-122"/>
              <a:ea typeface="微软雅黑" panose="020B0503020204020204" charset="-122"/>
              <a:cs typeface="微软雅黑" panose="020B0503020204020204" charset="-122"/>
              <a:sym typeface="+mn-ea"/>
            </a:endParaRPr>
          </a:p>
          <a:p>
            <a:pPr algn="l"/>
            <a:endParaRPr lang="zh-CN" altLang="en-US" b="1">
              <a:latin typeface="微软雅黑" panose="020B0503020204020204" charset="-122"/>
              <a:ea typeface="微软雅黑" panose="020B0503020204020204" charset="-122"/>
              <a:cs typeface="微软雅黑" panose="020B0503020204020204" charset="-122"/>
              <a:sym typeface="+mn-ea"/>
            </a:endParaRPr>
          </a:p>
          <a:p>
            <a:pPr algn="l"/>
            <a:r>
              <a:rPr lang="zh-CN" altLang="en-US" b="1">
                <a:latin typeface="微软雅黑" panose="020B0503020204020204" charset="-122"/>
                <a:ea typeface="微软雅黑" panose="020B0503020204020204" charset="-122"/>
                <a:cs typeface="微软雅黑" panose="020B0503020204020204" charset="-122"/>
                <a:sym typeface="+mn-ea"/>
              </a:rPr>
              <a:t>目前常用</a:t>
            </a:r>
            <a:r>
              <a:rPr lang="en-US" altLang="zh-CN" b="1">
                <a:latin typeface="微软雅黑" panose="020B0503020204020204" charset="-122"/>
                <a:ea typeface="微软雅黑" panose="020B0503020204020204" charset="-122"/>
                <a:cs typeface="微软雅黑" panose="020B0503020204020204" charset="-122"/>
                <a:sym typeface="+mn-ea"/>
              </a:rPr>
              <a:t>FFHQ</a:t>
            </a:r>
            <a:r>
              <a:rPr lang="zh-CN" altLang="en-US" b="1">
                <a:latin typeface="微软雅黑" panose="020B0503020204020204" charset="-122"/>
                <a:ea typeface="微软雅黑" panose="020B0503020204020204" charset="-122"/>
                <a:cs typeface="微软雅黑" panose="020B0503020204020204" charset="-122"/>
                <a:sym typeface="+mn-ea"/>
              </a:rPr>
              <a:t>训练，</a:t>
            </a:r>
            <a:r>
              <a:rPr lang="en-US" altLang="zh-CN" b="1">
                <a:latin typeface="微软雅黑" panose="020B0503020204020204" charset="-122"/>
                <a:ea typeface="微软雅黑" panose="020B0503020204020204" charset="-122"/>
                <a:cs typeface="微软雅黑" panose="020B0503020204020204" charset="-122"/>
                <a:sym typeface="+mn-ea"/>
              </a:rPr>
              <a:t>CelebA-HQ test set </a:t>
            </a:r>
            <a:r>
              <a:rPr lang="zh-CN" altLang="en-US" b="1">
                <a:latin typeface="微软雅黑" panose="020B0503020204020204" charset="-122"/>
                <a:ea typeface="微软雅黑" panose="020B0503020204020204" charset="-122"/>
                <a:cs typeface="微软雅黑" panose="020B0503020204020204" charset="-122"/>
                <a:sym typeface="+mn-ea"/>
              </a:rPr>
              <a:t>做评估</a:t>
            </a:r>
            <a:endParaRPr lang="zh-CN" altLang="en-US" b="1">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152400" y="2776220"/>
            <a:ext cx="1976755" cy="270510"/>
          </a:xfrm>
          <a:prstGeom prst="rect">
            <a:avLst/>
          </a:prstGeom>
          <a:noFill/>
        </p:spPr>
        <p:txBody>
          <a:bodyPr wrap="none" rtlCol="0" anchor="t">
            <a:spAutoFit/>
          </a:bodyPr>
          <a:p>
            <a:r>
              <a:rPr lang="en-US" b="1">
                <a:latin typeface="微软雅黑" panose="020B0503020204020204" charset="-122"/>
                <a:ea typeface="微软雅黑" panose="020B0503020204020204" charset="-122"/>
                <a:cs typeface="微软雅黑" panose="020B0503020204020204" charset="-122"/>
                <a:sym typeface="+mn-ea"/>
              </a:rPr>
              <a:t>C. </a:t>
            </a:r>
            <a:r>
              <a:rPr lang="zh-CN" altLang="en-US" b="1">
                <a:latin typeface="微软雅黑" panose="020B0503020204020204" charset="-122"/>
                <a:ea typeface="微软雅黑" panose="020B0503020204020204" charset="-122"/>
                <a:cs typeface="微软雅黑" panose="020B0503020204020204" charset="-122"/>
                <a:sym typeface="+mn-ea"/>
              </a:rPr>
              <a:t>实验（</a:t>
            </a:r>
            <a:r>
              <a:rPr lang="en-US" altLang="zh-CN" b="1">
                <a:latin typeface="微软雅黑" panose="020B0503020204020204" charset="-122"/>
                <a:ea typeface="微软雅黑" panose="020B0503020204020204" charset="-122"/>
                <a:cs typeface="微软雅黑" panose="020B0503020204020204" charset="-122"/>
                <a:sym typeface="+mn-ea"/>
              </a:rPr>
              <a:t>8*V100*7days</a:t>
            </a:r>
            <a:r>
              <a:rPr lang="zh-CN" altLang="en-US" b="1">
                <a:latin typeface="微软雅黑" panose="020B0503020204020204" charset="-122"/>
                <a:ea typeface="微软雅黑" panose="020B0503020204020204" charset="-122"/>
                <a:cs typeface="微软雅黑" panose="020B0503020204020204" charset="-122"/>
                <a:sym typeface="+mn-ea"/>
              </a:rPr>
              <a:t>）</a:t>
            </a:r>
            <a:r>
              <a:rPr lang="en-US" b="1">
                <a:latin typeface="微软雅黑" panose="020B0503020204020204" charset="-122"/>
                <a:ea typeface="微软雅黑" panose="020B0503020204020204" charset="-122"/>
                <a:cs typeface="微软雅黑" panose="020B0503020204020204" charset="-122"/>
                <a:sym typeface="+mn-ea"/>
              </a:rPr>
              <a:t> </a:t>
            </a:r>
            <a:endParaRPr lang="zh-CN" altLang="en-US">
              <a:latin typeface="微软雅黑" panose="020B0503020204020204" charset="-122"/>
              <a:ea typeface="微软雅黑" panose="020B0503020204020204" charset="-122"/>
              <a:cs typeface="微软雅黑" panose="020B0503020204020204" charset="-122"/>
            </a:endParaRPr>
          </a:p>
        </p:txBody>
      </p:sp>
      <p:pic>
        <p:nvPicPr>
          <p:cNvPr id="8" name="图片 7"/>
          <p:cNvPicPr>
            <a:picLocks noChangeAspect="1"/>
          </p:cNvPicPr>
          <p:nvPr/>
        </p:nvPicPr>
        <p:blipFill>
          <a:blip r:embed="rId3"/>
          <a:stretch>
            <a:fillRect/>
          </a:stretch>
        </p:blipFill>
        <p:spPr>
          <a:xfrm>
            <a:off x="262890" y="3309620"/>
            <a:ext cx="3825875" cy="1198245"/>
          </a:xfrm>
          <a:prstGeom prst="rect">
            <a:avLst/>
          </a:prstGeom>
        </p:spPr>
      </p:pic>
      <p:pic>
        <p:nvPicPr>
          <p:cNvPr id="9" name="图片 8"/>
          <p:cNvPicPr>
            <a:picLocks noChangeAspect="1"/>
          </p:cNvPicPr>
          <p:nvPr/>
        </p:nvPicPr>
        <p:blipFill>
          <a:blip r:embed="rId4"/>
          <a:stretch>
            <a:fillRect/>
          </a:stretch>
        </p:blipFill>
        <p:spPr>
          <a:xfrm>
            <a:off x="228600" y="4648200"/>
            <a:ext cx="3878580" cy="1257300"/>
          </a:xfrm>
          <a:prstGeom prst="rect">
            <a:avLst/>
          </a:prstGeom>
        </p:spPr>
      </p:pic>
      <p:pic>
        <p:nvPicPr>
          <p:cNvPr id="10" name="图片 9"/>
          <p:cNvPicPr>
            <a:picLocks noChangeAspect="1"/>
          </p:cNvPicPr>
          <p:nvPr/>
        </p:nvPicPr>
        <p:blipFill>
          <a:blip r:embed="rId5"/>
          <a:stretch>
            <a:fillRect/>
          </a:stretch>
        </p:blipFill>
        <p:spPr>
          <a:xfrm>
            <a:off x="4419600" y="3505200"/>
            <a:ext cx="4309110" cy="17081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176" name="图片 7175" descr="PPT内页副本1"/>
          <p:cNvPicPr>
            <a:picLocks noChangeAspect="1"/>
          </p:cNvPicPr>
          <p:nvPr/>
        </p:nvPicPr>
        <p:blipFill>
          <a:blip r:embed="rId1"/>
          <a:stretch>
            <a:fillRect/>
          </a:stretch>
        </p:blipFill>
        <p:spPr>
          <a:xfrm>
            <a:off x="0" y="0"/>
            <a:ext cx="9144000" cy="6859588"/>
          </a:xfrm>
          <a:prstGeom prst="rect">
            <a:avLst/>
          </a:prstGeom>
          <a:noFill/>
          <a:ln w="9525">
            <a:noFill/>
          </a:ln>
        </p:spPr>
      </p:pic>
      <p:sp>
        <p:nvSpPr>
          <p:cNvPr id="15" name="矩形 14"/>
          <p:cNvSpPr/>
          <p:nvPr/>
        </p:nvSpPr>
        <p:spPr>
          <a:xfrm>
            <a:off x="83820" y="3286125"/>
            <a:ext cx="8971915" cy="3220720"/>
          </a:xfrm>
          <a:prstGeom prst="rect">
            <a:avLst/>
          </a:prstGeom>
          <a:ln w="19050">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179" name="标题 7178"/>
          <p:cNvSpPr>
            <a:spLocks noGrp="1"/>
          </p:cNvSpPr>
          <p:nvPr>
            <p:ph type="title"/>
          </p:nvPr>
        </p:nvSpPr>
        <p:spPr>
          <a:xfrm>
            <a:off x="457200" y="274638"/>
            <a:ext cx="5029200" cy="563562"/>
          </a:xfrm>
        </p:spPr>
        <p:txBody>
          <a:bodyPr anchor="ctr" anchorCtr="0"/>
          <a:p>
            <a:pPr algn="l"/>
            <a:r>
              <a:rPr lang="en-US" sz="4000" dirty="0">
                <a:latin typeface="微软雅黑" panose="020B0503020204020204" charset="-122"/>
                <a:ea typeface="微软雅黑" panose="020B0503020204020204" charset="-122"/>
                <a:cs typeface="微软雅黑" panose="020B0503020204020204" charset="-122"/>
              </a:rPr>
              <a:t>StyleGAN2</a:t>
            </a:r>
            <a:r>
              <a:rPr lang="zh-CN" altLang="en-US" sz="4000" dirty="0">
                <a:latin typeface="微软雅黑" panose="020B0503020204020204" charset="-122"/>
                <a:ea typeface="微软雅黑" panose="020B0503020204020204" charset="-122"/>
                <a:cs typeface="微软雅黑" panose="020B0503020204020204" charset="-122"/>
              </a:rPr>
              <a:t>（</a:t>
            </a:r>
            <a:r>
              <a:rPr lang="en-US" altLang="zh-CN" sz="4000" dirty="0">
                <a:latin typeface="微软雅黑" panose="020B0503020204020204" charset="-122"/>
                <a:ea typeface="微软雅黑" panose="020B0503020204020204" charset="-122"/>
                <a:cs typeface="微软雅黑" panose="020B0503020204020204" charset="-122"/>
              </a:rPr>
              <a:t>1/2</a:t>
            </a:r>
            <a:r>
              <a:rPr lang="zh-CN" altLang="en-US" sz="4000" dirty="0">
                <a:latin typeface="微软雅黑" panose="020B0503020204020204" charset="-122"/>
                <a:ea typeface="微软雅黑" panose="020B0503020204020204" charset="-122"/>
                <a:cs typeface="微软雅黑" panose="020B0503020204020204" charset="-122"/>
              </a:rPr>
              <a:t>）</a:t>
            </a:r>
            <a:endParaRPr lang="zh-CN" altLang="en-US" sz="4000" dirty="0">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76835" y="1295400"/>
            <a:ext cx="1759585" cy="270510"/>
          </a:xfrm>
          <a:prstGeom prst="rect">
            <a:avLst/>
          </a:prstGeom>
          <a:noFill/>
        </p:spPr>
        <p:txBody>
          <a:bodyPr wrap="none" rtlCol="0" anchor="t">
            <a:spAutoFit/>
          </a:bodyPr>
          <a:p>
            <a:pPr algn="l"/>
            <a:r>
              <a:rPr lang="en-US" altLang="zh-CN" b="1">
                <a:solidFill>
                  <a:srgbClr val="FF0000"/>
                </a:solidFill>
                <a:latin typeface="微软雅黑" panose="020B0503020204020204" charset="-122"/>
                <a:ea typeface="微软雅黑" panose="020B0503020204020204" charset="-122"/>
                <a:sym typeface="+mn-ea"/>
              </a:rPr>
              <a:t>Motivation &amp; Solution:</a:t>
            </a:r>
            <a:endParaRPr lang="en-US" altLang="zh-CN" b="1">
              <a:solidFill>
                <a:srgbClr val="FF0000"/>
              </a:solidFill>
              <a:latin typeface="微软雅黑" panose="020B0503020204020204" charset="-122"/>
              <a:ea typeface="微软雅黑" panose="020B0503020204020204" charset="-122"/>
              <a:sym typeface="+mn-ea"/>
            </a:endParaRPr>
          </a:p>
        </p:txBody>
      </p:sp>
      <p:pic>
        <p:nvPicPr>
          <p:cNvPr id="3" name="图片 2"/>
          <p:cNvPicPr>
            <a:picLocks noChangeAspect="1"/>
          </p:cNvPicPr>
          <p:nvPr/>
        </p:nvPicPr>
        <p:blipFill>
          <a:blip r:embed="rId2"/>
          <a:stretch>
            <a:fillRect/>
          </a:stretch>
        </p:blipFill>
        <p:spPr>
          <a:xfrm>
            <a:off x="152400" y="1828800"/>
            <a:ext cx="8020685" cy="1442085"/>
          </a:xfrm>
          <a:prstGeom prst="rect">
            <a:avLst/>
          </a:prstGeom>
        </p:spPr>
      </p:pic>
      <p:sp>
        <p:nvSpPr>
          <p:cNvPr id="4" name="文本框 3"/>
          <p:cNvSpPr txBox="1"/>
          <p:nvPr/>
        </p:nvSpPr>
        <p:spPr>
          <a:xfrm>
            <a:off x="152400" y="1600200"/>
            <a:ext cx="3688715" cy="270510"/>
          </a:xfrm>
          <a:prstGeom prst="rect">
            <a:avLst/>
          </a:prstGeom>
          <a:noFill/>
        </p:spPr>
        <p:txBody>
          <a:bodyPr wrap="none" rtlCol="0" anchor="t">
            <a:spAutoFit/>
          </a:bodyPr>
          <a:p>
            <a:pPr algn="l"/>
            <a:r>
              <a:rPr lang="en-US" altLang="zh-CN" b="1">
                <a:latin typeface="微软雅黑" panose="020B0503020204020204" charset="-122"/>
                <a:ea typeface="微软雅黑" panose="020B0503020204020204" charset="-122"/>
                <a:cs typeface="微软雅黑" panose="020B0503020204020204" charset="-122"/>
                <a:sym typeface="+mn-ea"/>
              </a:rPr>
              <a:t>A. </a:t>
            </a:r>
            <a:r>
              <a:rPr lang="zh-CN" altLang="en-US" b="1">
                <a:latin typeface="微软雅黑" panose="020B0503020204020204" charset="-122"/>
                <a:ea typeface="微软雅黑" panose="020B0503020204020204" charset="-122"/>
                <a:cs typeface="微软雅黑" panose="020B0503020204020204" charset="-122"/>
                <a:sym typeface="+mn-ea"/>
              </a:rPr>
              <a:t>水滴状伪影问题</a:t>
            </a:r>
            <a:r>
              <a:rPr lang="en-US" altLang="zh-CN" b="1">
                <a:latin typeface="微软雅黑" panose="020B0503020204020204" charset="-122"/>
                <a:ea typeface="微软雅黑" panose="020B0503020204020204" charset="-122"/>
                <a:cs typeface="微软雅黑" panose="020B0503020204020204" charset="-122"/>
                <a:sym typeface="+mn-ea"/>
              </a:rPr>
              <a:t> ——&gt;  AdaIN</a:t>
            </a:r>
            <a:r>
              <a:rPr lang="zh-CN" altLang="en-US" b="1">
                <a:latin typeface="微软雅黑" panose="020B0503020204020204" charset="-122"/>
                <a:ea typeface="微软雅黑" panose="020B0503020204020204" charset="-122"/>
                <a:cs typeface="微软雅黑" panose="020B0503020204020204" charset="-122"/>
                <a:sym typeface="+mn-ea"/>
              </a:rPr>
              <a:t>归一化破坏幅度信息</a:t>
            </a:r>
            <a:endParaRPr lang="zh-CN" altLang="en-US" b="1">
              <a:latin typeface="微软雅黑" panose="020B0503020204020204" charset="-122"/>
              <a:ea typeface="微软雅黑" panose="020B0503020204020204" charset="-122"/>
              <a:cs typeface="微软雅黑" panose="020B0503020204020204" charset="-122"/>
              <a:sym typeface="+mn-ea"/>
            </a:endParaRPr>
          </a:p>
        </p:txBody>
      </p:sp>
      <p:pic>
        <p:nvPicPr>
          <p:cNvPr id="5" name="图片 4"/>
          <p:cNvPicPr>
            <a:picLocks noChangeAspect="1"/>
          </p:cNvPicPr>
          <p:nvPr>
            <p:custDataLst>
              <p:tags r:id="rId3"/>
            </p:custDataLst>
          </p:nvPr>
        </p:nvPicPr>
        <p:blipFill>
          <a:blip r:embed="rId4"/>
          <a:stretch>
            <a:fillRect/>
          </a:stretch>
        </p:blipFill>
        <p:spPr>
          <a:xfrm>
            <a:off x="152400" y="3581400"/>
            <a:ext cx="6766560" cy="2809875"/>
          </a:xfrm>
          <a:prstGeom prst="rect">
            <a:avLst/>
          </a:prstGeom>
        </p:spPr>
      </p:pic>
      <p:sp>
        <p:nvSpPr>
          <p:cNvPr id="6" name="文本框 5"/>
          <p:cNvSpPr txBox="1"/>
          <p:nvPr>
            <p:custDataLst>
              <p:tags r:id="rId5"/>
            </p:custDataLst>
          </p:nvPr>
        </p:nvSpPr>
        <p:spPr>
          <a:xfrm>
            <a:off x="1219835" y="3276600"/>
            <a:ext cx="910590" cy="270510"/>
          </a:xfrm>
          <a:prstGeom prst="rect">
            <a:avLst/>
          </a:prstGeom>
          <a:noFill/>
        </p:spPr>
        <p:txBody>
          <a:bodyPr wrap="none" rtlCol="0" anchor="t">
            <a:spAutoFit/>
          </a:bodyPr>
          <a:p>
            <a:pPr algn="l"/>
            <a:r>
              <a:rPr lang="zh-CN" b="1">
                <a:latin typeface="微软雅黑" panose="020B0503020204020204" charset="-122"/>
                <a:ea typeface="微软雅黑" panose="020B0503020204020204" charset="-122"/>
                <a:cs typeface="微软雅黑" panose="020B0503020204020204" charset="-122"/>
                <a:sym typeface="+mn-ea"/>
              </a:rPr>
              <a:t>拆开</a:t>
            </a:r>
            <a:r>
              <a:rPr lang="en-US" altLang="zh-CN" b="1">
                <a:latin typeface="微软雅黑" panose="020B0503020204020204" charset="-122"/>
                <a:ea typeface="微软雅黑" panose="020B0503020204020204" charset="-122"/>
                <a:cs typeface="微软雅黑" panose="020B0503020204020204" charset="-122"/>
                <a:sym typeface="+mn-ea"/>
              </a:rPr>
              <a:t>AdaIN</a:t>
            </a:r>
            <a:endParaRPr lang="en-US" altLang="zh-CN" b="1">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custDataLst>
              <p:tags r:id="rId6"/>
            </p:custDataLst>
          </p:nvPr>
        </p:nvSpPr>
        <p:spPr>
          <a:xfrm>
            <a:off x="2896235" y="3276600"/>
            <a:ext cx="1227455" cy="270510"/>
          </a:xfrm>
          <a:prstGeom prst="rect">
            <a:avLst/>
          </a:prstGeom>
          <a:noFill/>
        </p:spPr>
        <p:txBody>
          <a:bodyPr wrap="none" rtlCol="0" anchor="t">
            <a:spAutoFit/>
          </a:bodyPr>
          <a:p>
            <a:pPr algn="l"/>
            <a:r>
              <a:rPr lang="zh-CN" b="1">
                <a:latin typeface="微软雅黑" panose="020B0503020204020204" charset="-122"/>
                <a:ea typeface="微软雅黑" panose="020B0503020204020204" charset="-122"/>
                <a:sym typeface="+mn-ea"/>
              </a:rPr>
              <a:t>去均值，移噪声</a:t>
            </a:r>
            <a:endParaRPr lang="zh-CN" b="1">
              <a:latin typeface="微软雅黑" panose="020B0503020204020204" charset="-122"/>
              <a:ea typeface="微软雅黑" panose="020B0503020204020204" charset="-122"/>
              <a:sym typeface="+mn-ea"/>
            </a:endParaRPr>
          </a:p>
        </p:txBody>
      </p:sp>
      <p:sp>
        <p:nvSpPr>
          <p:cNvPr id="8" name="文本框 7"/>
          <p:cNvSpPr txBox="1"/>
          <p:nvPr>
            <p:custDataLst>
              <p:tags r:id="rId7"/>
            </p:custDataLst>
          </p:nvPr>
        </p:nvSpPr>
        <p:spPr>
          <a:xfrm>
            <a:off x="4572635" y="3276600"/>
            <a:ext cx="1987550" cy="270510"/>
          </a:xfrm>
          <a:prstGeom prst="rect">
            <a:avLst/>
          </a:prstGeom>
          <a:noFill/>
        </p:spPr>
        <p:txBody>
          <a:bodyPr wrap="none" rtlCol="0" anchor="t">
            <a:spAutoFit/>
          </a:bodyPr>
          <a:p>
            <a:pPr algn="l"/>
            <a:r>
              <a:rPr lang="zh-CN" b="1">
                <a:latin typeface="微软雅黑" panose="020B0503020204020204" charset="-122"/>
                <a:ea typeface="微软雅黑" panose="020B0503020204020204" charset="-122"/>
                <a:cs typeface="微软雅黑" panose="020B0503020204020204" charset="-122"/>
                <a:sym typeface="+mn-ea"/>
              </a:rPr>
              <a:t>改为</a:t>
            </a:r>
            <a:r>
              <a:rPr lang="en-US" altLang="zh-CN" b="1">
                <a:latin typeface="微软雅黑" panose="020B0503020204020204" charset="-122"/>
                <a:ea typeface="微软雅黑" panose="020B0503020204020204" charset="-122"/>
                <a:cs typeface="微软雅黑" panose="020B0503020204020204" charset="-122"/>
                <a:sym typeface="+mn-ea"/>
              </a:rPr>
              <a:t>Weight demodulation</a:t>
            </a:r>
            <a:endParaRPr lang="en-US" altLang="zh-CN" b="1">
              <a:latin typeface="微软雅黑" panose="020B0503020204020204" charset="-122"/>
              <a:ea typeface="微软雅黑" panose="020B0503020204020204" charset="-122"/>
              <a:cs typeface="微软雅黑" panose="020B0503020204020204" charset="-122"/>
              <a:sym typeface="+mn-ea"/>
            </a:endParaRPr>
          </a:p>
        </p:txBody>
      </p:sp>
      <p:pic>
        <p:nvPicPr>
          <p:cNvPr id="9" name="图片 8"/>
          <p:cNvPicPr>
            <a:picLocks noChangeAspect="1"/>
          </p:cNvPicPr>
          <p:nvPr>
            <p:custDataLst>
              <p:tags r:id="rId8"/>
            </p:custDataLst>
          </p:nvPr>
        </p:nvPicPr>
        <p:blipFill>
          <a:blip r:embed="rId9"/>
          <a:srcRect r="15182"/>
          <a:stretch>
            <a:fillRect/>
          </a:stretch>
        </p:blipFill>
        <p:spPr>
          <a:xfrm>
            <a:off x="6842760" y="4114800"/>
            <a:ext cx="2168525" cy="326390"/>
          </a:xfrm>
          <a:prstGeom prst="rect">
            <a:avLst/>
          </a:prstGeom>
        </p:spPr>
      </p:pic>
      <p:pic>
        <p:nvPicPr>
          <p:cNvPr id="10" name="图片 9"/>
          <p:cNvPicPr>
            <a:picLocks noChangeAspect="1"/>
          </p:cNvPicPr>
          <p:nvPr>
            <p:custDataLst>
              <p:tags r:id="rId10"/>
            </p:custDataLst>
          </p:nvPr>
        </p:nvPicPr>
        <p:blipFill>
          <a:blip r:embed="rId11"/>
          <a:srcRect r="48110"/>
          <a:stretch>
            <a:fillRect/>
          </a:stretch>
        </p:blipFill>
        <p:spPr>
          <a:xfrm>
            <a:off x="7163435" y="5257800"/>
            <a:ext cx="1384935" cy="286385"/>
          </a:xfrm>
          <a:prstGeom prst="rect">
            <a:avLst/>
          </a:prstGeom>
        </p:spPr>
      </p:pic>
      <p:pic>
        <p:nvPicPr>
          <p:cNvPr id="11" name="图片 10"/>
          <p:cNvPicPr>
            <a:picLocks noChangeAspect="1"/>
          </p:cNvPicPr>
          <p:nvPr>
            <p:custDataLst>
              <p:tags r:id="rId12"/>
            </p:custDataLst>
          </p:nvPr>
        </p:nvPicPr>
        <p:blipFill>
          <a:blip r:embed="rId13"/>
          <a:stretch>
            <a:fillRect/>
          </a:stretch>
        </p:blipFill>
        <p:spPr>
          <a:xfrm>
            <a:off x="7011035" y="5638800"/>
            <a:ext cx="1989455" cy="412750"/>
          </a:xfrm>
          <a:prstGeom prst="rect">
            <a:avLst/>
          </a:prstGeom>
        </p:spPr>
      </p:pic>
      <p:sp>
        <p:nvSpPr>
          <p:cNvPr id="12" name="文本框 11"/>
          <p:cNvSpPr txBox="1"/>
          <p:nvPr>
            <p:custDataLst>
              <p:tags r:id="rId14"/>
            </p:custDataLst>
          </p:nvPr>
        </p:nvSpPr>
        <p:spPr>
          <a:xfrm>
            <a:off x="7315835" y="3810000"/>
            <a:ext cx="612140" cy="270510"/>
          </a:xfrm>
          <a:prstGeom prst="rect">
            <a:avLst/>
          </a:prstGeom>
          <a:noFill/>
        </p:spPr>
        <p:txBody>
          <a:bodyPr wrap="none" rtlCol="0" anchor="t">
            <a:spAutoFit/>
          </a:bodyPr>
          <a:p>
            <a:pPr algn="l"/>
            <a:r>
              <a:rPr lang="en-US" altLang="zh-CN" b="1">
                <a:latin typeface="微软雅黑" panose="020B0503020204020204" charset="-122"/>
                <a:ea typeface="微软雅黑" panose="020B0503020204020204" charset="-122"/>
                <a:sym typeface="+mn-ea"/>
              </a:rPr>
              <a:t>AdaIN</a:t>
            </a:r>
            <a:endParaRPr lang="en-US" altLang="zh-CN" b="1">
              <a:latin typeface="微软雅黑" panose="020B0503020204020204" charset="-122"/>
              <a:ea typeface="微软雅黑" panose="020B0503020204020204" charset="-122"/>
              <a:sym typeface="+mn-ea"/>
            </a:endParaRPr>
          </a:p>
        </p:txBody>
      </p:sp>
      <p:sp>
        <p:nvSpPr>
          <p:cNvPr id="13" name="文本框 12"/>
          <p:cNvSpPr txBox="1"/>
          <p:nvPr>
            <p:custDataLst>
              <p:tags r:id="rId15"/>
            </p:custDataLst>
          </p:nvPr>
        </p:nvSpPr>
        <p:spPr>
          <a:xfrm>
            <a:off x="7158355" y="4800600"/>
            <a:ext cx="1689100" cy="270510"/>
          </a:xfrm>
          <a:prstGeom prst="rect">
            <a:avLst/>
          </a:prstGeom>
          <a:noFill/>
        </p:spPr>
        <p:txBody>
          <a:bodyPr wrap="none" rtlCol="0" anchor="t">
            <a:spAutoFit/>
          </a:bodyPr>
          <a:p>
            <a:r>
              <a:rPr lang="en-US" altLang="zh-CN" b="1">
                <a:latin typeface="微软雅黑" panose="020B0503020204020204" charset="-122"/>
                <a:ea typeface="微软雅黑" panose="020B0503020204020204" charset="-122"/>
                <a:sym typeface="+mn-ea"/>
              </a:rPr>
              <a:t>Weight demodulation</a:t>
            </a:r>
            <a:endParaRPr lang="en-US" altLang="zh-CN" b="1">
              <a:latin typeface="微软雅黑" panose="020B0503020204020204" charset="-122"/>
              <a:ea typeface="微软雅黑" panose="020B0503020204020204" charset="-122"/>
              <a:sym typeface="+mn-ea"/>
            </a:endParaRPr>
          </a:p>
        </p:txBody>
      </p:sp>
      <p:sp>
        <p:nvSpPr>
          <p:cNvPr id="14" name="文本框 13"/>
          <p:cNvSpPr txBox="1"/>
          <p:nvPr/>
        </p:nvSpPr>
        <p:spPr>
          <a:xfrm>
            <a:off x="3841115" y="6506210"/>
            <a:ext cx="5302885" cy="330835"/>
          </a:xfrm>
          <a:prstGeom prst="rect">
            <a:avLst/>
          </a:prstGeom>
          <a:noFill/>
        </p:spPr>
        <p:txBody>
          <a:bodyPr wrap="square" rtlCol="0" anchor="t">
            <a:spAutoFit/>
          </a:bodyPr>
          <a:p>
            <a:r>
              <a:rPr sz="1200">
                <a:latin typeface="微软雅黑" panose="020B0503020204020204" charset="-122"/>
                <a:ea typeface="微软雅黑" panose="020B0503020204020204" charset="-122"/>
              </a:rPr>
              <a:t>Karras T, Laine S, Aittala M, et al. Analyzing and improving the image quality of stylegan[C]//Proceedings of the IEEE/CVF conference on computer vision and pattern recognition. 2020: 8110-8119.</a:t>
            </a:r>
            <a:endParaRPr sz="1200">
              <a:latin typeface="微软雅黑" panose="020B0503020204020204" charset="-122"/>
              <a:ea typeface="微软雅黑" panose="020B0503020204020204" charset="-122"/>
            </a:endParaRPr>
          </a:p>
        </p:txBody>
      </p:sp>
    </p:spTree>
  </p:cSld>
  <p:clrMapOvr>
    <a:masterClrMapping/>
  </p:clrMapOvr>
</p:sld>
</file>

<file path=ppt/tags/tag1.xml><?xml version="1.0" encoding="utf-8"?>
<p:tagLst xmlns:p="http://schemas.openxmlformats.org/presentationml/2006/main">
  <p:tag name="KSO_WM_UNIT_PLACING_PICTURE_USER_VIEWPORT" val="{&quot;height&quot;:4425,&quot;width&quot;:10656}"/>
</p:tagLst>
</file>

<file path=ppt/tags/tag10.xml><?xml version="1.0" encoding="utf-8"?>
<p:tagLst xmlns:p="http://schemas.openxmlformats.org/presentationml/2006/main">
  <p:tag name="COMMONDATA" val="eyJoZGlkIjoiOWY5MTk0ZTVkNjRhMTdiODczYmU0NDg5MWVkOTM3MDUifQ=="/>
  <p:tag name="KSO_WPP_MARK_KEY" val="40ed927d-c10e-4d69-8032-b757a9d89608"/>
</p:tagLst>
</file>

<file path=ppt/tags/tag2.xml><?xml version="1.0" encoding="utf-8"?>
<p:tagLst xmlns:p="http://schemas.openxmlformats.org/presentationml/2006/main">
  <p:tag name="KSO_WM_UNIT_PLACING_PICTURE_USER_VIEWPORT" val="{&quot;height&quot;:426,&quot;width&quot;:1434}"/>
</p:tagLst>
</file>

<file path=ppt/tags/tag3.xml><?xml version="1.0" encoding="utf-8"?>
<p:tagLst xmlns:p="http://schemas.openxmlformats.org/presentationml/2006/main">
  <p:tag name="KSO_WM_UNIT_PLACING_PICTURE_USER_VIEWPORT" val="{&quot;height&quot;:426,&quot;width&quot;:1933}"/>
</p:tagLst>
</file>

<file path=ppt/tags/tag4.xml><?xml version="1.0" encoding="utf-8"?>
<p:tagLst xmlns:p="http://schemas.openxmlformats.org/presentationml/2006/main">
  <p:tag name="KSO_WM_UNIT_PLACING_PICTURE_USER_VIEWPORT" val="{&quot;height&quot;:426,&quot;width&quot;:3130}"/>
</p:tagLst>
</file>

<file path=ppt/tags/tag5.xml><?xml version="1.0" encoding="utf-8"?>
<p:tagLst xmlns:p="http://schemas.openxmlformats.org/presentationml/2006/main">
  <p:tag name="KSO_WM_UNIT_PLACING_PICTURE_USER_VIEWPORT" val="{&quot;height&quot;:514,&quot;width&quot;:3415}"/>
</p:tagLst>
</file>

<file path=ppt/tags/tag6.xml><?xml version="1.0" encoding="utf-8"?>
<p:tagLst xmlns:p="http://schemas.openxmlformats.org/presentationml/2006/main">
  <p:tag name="KSO_WM_UNIT_PLACING_PICTURE_USER_VIEWPORT" val="{&quot;height&quot;:451,&quot;width&quot;:2181}"/>
</p:tagLst>
</file>

<file path=ppt/tags/tag7.xml><?xml version="1.0" encoding="utf-8"?>
<p:tagLst xmlns:p="http://schemas.openxmlformats.org/presentationml/2006/main">
  <p:tag name="KSO_WM_UNIT_PLACING_PICTURE_USER_VIEWPORT" val="{&quot;height&quot;:650,&quot;width&quot;:3133}"/>
</p:tagLst>
</file>

<file path=ppt/tags/tag8.xml><?xml version="1.0" encoding="utf-8"?>
<p:tagLst xmlns:p="http://schemas.openxmlformats.org/presentationml/2006/main">
  <p:tag name="KSO_WM_UNIT_PLACING_PICTURE_USER_VIEWPORT" val="{&quot;height&quot;:426,&quot;width&quot;:964}"/>
</p:tagLst>
</file>

<file path=ppt/tags/tag9.xml><?xml version="1.0" encoding="utf-8"?>
<p:tagLst xmlns:p="http://schemas.openxmlformats.org/presentationml/2006/main">
  <p:tag name="KSO_WM_UNIT_PLACING_PICTURE_USER_VIEWPORT" val="{&quot;height&quot;:426,&quot;width&quot;:2660}"/>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7450</Words>
  <Application>WPS 演示</Application>
  <PresentationFormat>在屏幕上显示</PresentationFormat>
  <Paragraphs>588</Paragraphs>
  <Slides>27</Slides>
  <Notes>0</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27</vt:i4>
      </vt:variant>
    </vt:vector>
  </HeadingPairs>
  <TitlesOfParts>
    <vt:vector size="36" baseType="lpstr">
      <vt:lpstr>Arial</vt:lpstr>
      <vt:lpstr>宋体</vt:lpstr>
      <vt:lpstr>Wingdings</vt:lpstr>
      <vt:lpstr>微软雅黑</vt:lpstr>
      <vt:lpstr>Wingdings</vt:lpstr>
      <vt:lpstr>Arial Unicode MS</vt:lpstr>
      <vt:lpstr>Calibri</vt:lpstr>
      <vt:lpstr>默认设计模板</vt:lpstr>
      <vt:lpstr>1_默认设计模板</vt:lpstr>
      <vt:lpstr>StyleGAN &amp; Inversion</vt:lpstr>
      <vt:lpstr>Outline</vt:lpstr>
      <vt:lpstr>GAN</vt:lpstr>
      <vt:lpstr>StyleGAN (1/5)</vt:lpstr>
      <vt:lpstr>StyleGAN (2/5)</vt:lpstr>
      <vt:lpstr>StyleGAN (3/5)</vt:lpstr>
      <vt:lpstr>StyleGAN (4/5)</vt:lpstr>
      <vt:lpstr>StyleGAN (5/5)</vt:lpstr>
      <vt:lpstr>StyleGAN2（1/2）</vt:lpstr>
      <vt:lpstr>StyleGAN2（2/2）</vt:lpstr>
      <vt:lpstr>StyleGAN3</vt:lpstr>
      <vt:lpstr>Image Editing（1/3）</vt:lpstr>
      <vt:lpstr>Image Editing（2/3）</vt:lpstr>
      <vt:lpstr>Image Editing（3/3）</vt:lpstr>
      <vt:lpstr>StyleGan Inversion（1/4）</vt:lpstr>
      <vt:lpstr>StyleGan Inversion（2/4）</vt:lpstr>
      <vt:lpstr>StyleGan Inversion（3/4）</vt:lpstr>
      <vt:lpstr>StyleGan Inversion（4/4）</vt:lpstr>
      <vt:lpstr>Newest Paper List</vt:lpstr>
      <vt:lpstr>Paper1  (1/3)</vt:lpstr>
      <vt:lpstr>Paper1  (2/3)</vt:lpstr>
      <vt:lpstr>Paper1  (3/3)</vt:lpstr>
      <vt:lpstr>Paper2  (1/3)</vt:lpstr>
      <vt:lpstr>Paper2  (2/3)</vt:lpstr>
      <vt:lpstr>Paper2  (3/3)</vt:lpstr>
      <vt:lpstr>Conclusions</vt:lpstr>
      <vt:lpstr>End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聊</cp:lastModifiedBy>
  <cp:revision>80</cp:revision>
  <dcterms:created xsi:type="dcterms:W3CDTF">2022-10-22T05:17:00Z</dcterms:created>
  <dcterms:modified xsi:type="dcterms:W3CDTF">2022-11-04T10:37:14Z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ICV">
    <vt:lpwstr>95C5E159E9AE4E4288C96DBACB2004B7</vt:lpwstr>
  </property>
  <property fmtid="{D5CDD505-2E9C-101B-9397-08002B2CF9AE}" pid="4" name="KSOProductBuildVer">
    <vt:lpwstr>2052-11.1.0.12763</vt:lpwstr>
  </property>
</Properties>
</file>